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281" r:id="rId3"/>
    <p:sldId id="276" r:id="rId4"/>
    <p:sldId id="287" r:id="rId5"/>
    <p:sldId id="288" r:id="rId6"/>
    <p:sldId id="289" r:id="rId7"/>
    <p:sldId id="292" r:id="rId8"/>
    <p:sldId id="291" r:id="rId9"/>
    <p:sldId id="260" r:id="rId10"/>
    <p:sldId id="285" r:id="rId11"/>
    <p:sldId id="286" r:id="rId12"/>
    <p:sldId id="269" r:id="rId13"/>
    <p:sldId id="270" r:id="rId14"/>
    <p:sldId id="290" r:id="rId15"/>
    <p:sldId id="274" r:id="rId16"/>
    <p:sldId id="279" r:id="rId17"/>
    <p:sldId id="280" r:id="rId18"/>
  </p:sldIdLst>
  <p:sldSz cx="9144000" cy="6858000" type="screen4x3"/>
  <p:notesSz cx="6797675" cy="9926638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66FF"/>
    <a:srgbClr val="008000"/>
    <a:srgbClr val="0000FF"/>
    <a:srgbClr val="99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88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endParaRPr lang="it-IT" alt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it-IT" alt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endParaRPr lang="it-IT" alt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0E8B7CBE-397C-4341-A3E7-9497666CB15E}" type="slidenum">
              <a:rPr lang="it-IT" altLang="de-DE"/>
              <a:pPr/>
              <a:t>‹Nr.›</a:t>
            </a:fld>
            <a:endParaRPr lang="it-I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9" tIns="46805" rIns="90009" bIns="46805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9" tIns="46805" rIns="90009" bIns="4680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9" tIns="46805" rIns="90009" bIns="46805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9" tIns="46805" rIns="90009" bIns="46805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9" tIns="46805" rIns="90009" bIns="4680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6AC87F1C-2EEE-4137-9B22-A298D8A5E0D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DBA0C2-497D-49F7-A03D-A35BDE0E9AB2}" type="slidenum">
              <a:rPr lang="de-DE" altLang="de-DE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/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6337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192304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F88791-A5E1-48F7-A9EA-73DF5BFB0B24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6337" cy="4468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225165-9B80-4A2B-89F0-944D91EACAA5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6337" cy="4468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6E97C4-1347-4E65-8E3A-C08DE3CDBF53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5120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6337" cy="4468813"/>
          </a:xfrm>
          <a:noFill/>
          <a:ln/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CFF7EDE-9C47-4532-A9FA-4CA75154511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283516-9640-4D00-989A-851F85ABCBA6}" type="slidenum">
              <a:rPr lang="de-DE" altLang="de-DE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/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36C2417D-1285-4B3C-94C8-D5AAE3C5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E1E26E6C-F472-48A6-BF0D-434CDD30D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6337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3230835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FC297A6-C535-4711-969D-FA3CC6CC00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2320A5-CF52-4A5B-BE1E-B1A3BAD40DA6}" type="slidenum">
              <a:rPr lang="de-DE" altLang="de-DE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018B6E4-F0FF-4075-93E0-FF605EA89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4335F62-F2D0-47FC-A49C-4D5B239660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6337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40914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9969D5-5CDA-40D4-9B83-14893C48CD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07BA14-4162-4795-A186-B354FE7AE44B}" type="slidenum">
              <a:rPr lang="de-DE" altLang="de-DE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E438D7CA-B829-4484-A52A-ECDC350A0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4B10880-BF03-454F-8A29-B72CD077C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6337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3570341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117383CE-1C96-4E26-89B0-F2DB77A780E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006B9F-BBB8-4C4F-9787-9C7897833524}" type="slidenum">
              <a:rPr lang="de-DE" altLang="de-DE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/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BECF37E5-9ED9-4600-A367-1048403A5A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5BE3721-7D02-4FAB-B0FC-C10C2AAFA04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6337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984176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A1E834-4175-465D-A854-2F47D25F6517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563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6337" cy="4468813"/>
          </a:xfrm>
          <a:noFill/>
          <a:ln/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3804267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7D1476-61AC-4950-9A8C-D070FE2C8584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6337" cy="4468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A0319B-C960-4041-8517-2B15A618EDFA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6337" cy="4468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it-I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6375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3706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00410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7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09729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83872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2833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62117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51612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355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4218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88531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55423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1134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2610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4375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3400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4471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5016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68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0487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013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52578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52578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95288" y="692150"/>
            <a:ext cx="370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1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2pPr>
      <a:lvl3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3pPr>
      <a:lvl4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52578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52578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431800" y="6534150"/>
            <a:ext cx="3778250" cy="1588"/>
          </a:xfrm>
          <a:prstGeom prst="line">
            <a:avLst/>
          </a:prstGeom>
          <a:noFill/>
          <a:ln w="50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070100" y="6326188"/>
            <a:ext cx="22256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>
              <a:buClrTx/>
              <a:buFontTx/>
              <a:buNone/>
            </a:pPr>
            <a:r>
              <a:rPr lang="de-DE" altLang="de-DE" sz="800">
                <a:latin typeface="Arial" panose="020B0604020202020204" pitchFamily="34" charset="0"/>
              </a:rPr>
              <a:t>AUTONOME PROVINZ BOZEN - SÜDTIROL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859338" y="6326188"/>
            <a:ext cx="26574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it-IT" altLang="de-DE" sz="800">
                <a:latin typeface="Arial" panose="020B0604020202020204" pitchFamily="34" charset="0"/>
              </a:rPr>
              <a:t>PROVINCIA AUTONOMA DI BOLZANO - ALTO ADIGE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716463" y="6453188"/>
            <a:ext cx="3770882" cy="26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ts val="1288"/>
              </a:lnSpc>
              <a:buClrTx/>
              <a:buFontTx/>
              <a:buNone/>
            </a:pPr>
            <a:r>
              <a:rPr lang="it-IT" altLang="de-DE" sz="700" b="1" dirty="0">
                <a:latin typeface="Arial" panose="020B0604020202020204" pitchFamily="34" charset="0"/>
              </a:rPr>
              <a:t>Introduzione alla Fiera </a:t>
            </a:r>
            <a:r>
              <a:rPr lang="it-IT" altLang="de-DE" sz="700" b="1" dirty="0" err="1">
                <a:latin typeface="Arial" panose="020B0604020202020204" pitchFamily="34" charset="0"/>
              </a:rPr>
              <a:t>Futurum</a:t>
            </a:r>
            <a:r>
              <a:rPr lang="it-IT" altLang="de-DE" sz="700" b="1" baseline="0" dirty="0">
                <a:latin typeface="Arial" panose="020B0604020202020204" pitchFamily="34" charset="0"/>
              </a:rPr>
              <a:t> </a:t>
            </a:r>
            <a:r>
              <a:rPr lang="it-IT" altLang="de-DE" sz="700" b="1" dirty="0">
                <a:latin typeface="Arial" panose="020B0604020202020204" pitchFamily="34" charset="0"/>
              </a:rPr>
              <a:t>2018-ufficio</a:t>
            </a:r>
            <a:r>
              <a:rPr lang="it-IT" altLang="de-DE" sz="700" b="1" baseline="0" dirty="0">
                <a:latin typeface="Arial" panose="020B0604020202020204" pitchFamily="34" charset="0"/>
              </a:rPr>
              <a:t> </a:t>
            </a:r>
            <a:r>
              <a:rPr lang="it-IT" altLang="de-DE" sz="700" b="1" dirty="0">
                <a:latin typeface="Arial" panose="020B0604020202020204" pitchFamily="34" charset="0"/>
              </a:rPr>
              <a:t>orientamento scolastico e professionale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93147" y="6484938"/>
            <a:ext cx="3608978" cy="26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>
              <a:lnSpc>
                <a:spcPts val="1288"/>
              </a:lnSpc>
              <a:buClrTx/>
              <a:buFontTx/>
              <a:buNone/>
            </a:pPr>
            <a:r>
              <a:rPr lang="de-DE" altLang="de-DE" sz="700" b="1" dirty="0">
                <a:latin typeface="Arial" panose="020B0604020202020204" pitchFamily="34" charset="0"/>
              </a:rPr>
              <a:t>Einführung zur Messe Futurum 2018 – Amt für Ausbildungs-und Berufsberatung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4929188" y="6534150"/>
            <a:ext cx="3778250" cy="1588"/>
          </a:xfrm>
          <a:prstGeom prst="line">
            <a:avLst/>
          </a:prstGeom>
          <a:noFill/>
          <a:ln w="50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95288" y="692150"/>
            <a:ext cx="370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237288"/>
            <a:ext cx="3603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 descr="7500f909-9223-4861-bd06-a2e8233ea278@eurprd05">
            <a:extLst>
              <a:ext uri="{FF2B5EF4-FFF2-40B4-BE49-F238E27FC236}">
                <a16:creationId xmlns:a16="http://schemas.microsoft.com/office/drawing/2014/main" id="{2E2F1CBF-BA5E-4D9D-8F43-A6E43801D7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03213"/>
            <a:ext cx="1153112" cy="749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2pPr>
      <a:lvl3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3pPr>
      <a:lvl4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Arial Unicode MS" panose="020B0604020202020204" pitchFamily="34" charset="-128"/>
          <a:cs typeface="Arial" panose="020B0604020202020204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179388" y="719138"/>
            <a:ext cx="3851275" cy="1587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5102225" y="719138"/>
            <a:ext cx="3851275" cy="1587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900113" y="476250"/>
            <a:ext cx="3257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SzPct val="100000"/>
            </a:pPr>
            <a:r>
              <a:rPr lang="de-DE" altLang="de-DE" sz="1200">
                <a:solidFill>
                  <a:srgbClr val="000000"/>
                </a:solidFill>
                <a:latin typeface="Arial" panose="020B0604020202020204" pitchFamily="34" charset="0"/>
              </a:rPr>
              <a:t>AUTONOME PROVINZ BOZEN - SÜDTIROL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5029200" y="452438"/>
            <a:ext cx="38957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SzPct val="100000"/>
            </a:pPr>
            <a:r>
              <a:rPr lang="it-IT" altLang="de-DE" sz="1200">
                <a:solidFill>
                  <a:srgbClr val="000000"/>
                </a:solidFill>
                <a:latin typeface="Arial" panose="020B0604020202020204" pitchFamily="34" charset="0"/>
              </a:rPr>
              <a:t>PROVINCIA AUTONOMA DI BOLZANO - ALTO ADIGE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5076825" y="692150"/>
            <a:ext cx="3319463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ts val="1288"/>
              </a:lnSpc>
              <a:buSzPct val="100000"/>
            </a:pPr>
            <a:r>
              <a:rPr lang="it-IT" altLang="de-DE" sz="1100" b="1">
                <a:solidFill>
                  <a:srgbClr val="000000"/>
                </a:solidFill>
                <a:latin typeface="Arial" panose="020B0604020202020204" pitchFamily="34" charset="0"/>
              </a:rPr>
              <a:t>Ripartizione 40 – Ripartizione Diritto allo studio</a:t>
            </a:r>
          </a:p>
          <a:p>
            <a:pPr>
              <a:lnSpc>
                <a:spcPts val="1288"/>
              </a:lnSpc>
              <a:buSzPct val="100000"/>
            </a:pPr>
            <a:r>
              <a:rPr lang="it-IT" altLang="de-DE" sz="1100" b="1">
                <a:solidFill>
                  <a:srgbClr val="000000"/>
                </a:solidFill>
                <a:latin typeface="Arial" panose="020B0604020202020204" pitchFamily="34" charset="0"/>
              </a:rPr>
              <a:t>Ufficio orientamento scolastico e professionale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141413" y="692150"/>
            <a:ext cx="2982912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>
              <a:lnSpc>
                <a:spcPts val="1288"/>
              </a:lnSpc>
              <a:buSzPct val="100000"/>
            </a:pPr>
            <a:r>
              <a:rPr lang="de-DE" altLang="de-DE" sz="1100" b="1">
                <a:solidFill>
                  <a:srgbClr val="000000"/>
                </a:solidFill>
                <a:latin typeface="Arial" panose="020B0604020202020204" pitchFamily="34" charset="0"/>
              </a:rPr>
              <a:t> Abteilung 40 – Bildungsförderung</a:t>
            </a:r>
          </a:p>
          <a:p>
            <a:pPr algn="r">
              <a:lnSpc>
                <a:spcPts val="1288"/>
              </a:lnSpc>
              <a:buSzPct val="100000"/>
            </a:pPr>
            <a:r>
              <a:rPr lang="de-DE" altLang="de-DE" sz="1100" b="1">
                <a:solidFill>
                  <a:srgbClr val="000000"/>
                </a:solidFill>
                <a:latin typeface="Arial" panose="020B0604020202020204" pitchFamily="34" charset="0"/>
              </a:rPr>
              <a:t>Amt für Ausbildungs- und Berufsberatung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1320820" y="1916113"/>
            <a:ext cx="6499192" cy="1602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de-DE" altLang="de-DE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Einführung zur 7.Südtiroler Bildungsmesse</a:t>
            </a:r>
            <a:endParaRPr lang="de-DE" altLang="de-DE" sz="28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r>
              <a:rPr lang="de-DE" altLang="de-DE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FUTURUM 2018</a:t>
            </a:r>
          </a:p>
          <a:p>
            <a:pPr algn="ctr">
              <a:buSzPct val="100000"/>
            </a:pPr>
            <a:endParaRPr lang="de-DE" altLang="de-DE" sz="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ctr">
              <a:buSzPct val="100000"/>
            </a:pPr>
            <a:endParaRPr lang="de-DE" altLang="de-DE" sz="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ctr">
              <a:buSzPct val="100000"/>
            </a:pPr>
            <a:endParaRPr lang="de-DE" altLang="de-DE" sz="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ctr">
              <a:buSzPct val="100000"/>
            </a:pPr>
            <a:endParaRPr lang="de-DE" altLang="de-DE" sz="6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ctr">
              <a:buSzPct val="100000"/>
            </a:pPr>
            <a:r>
              <a:rPr lang="de-DE" altLang="de-DE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Präsentation für Schülerinnen und Schüler der Oberstufe</a:t>
            </a:r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179388" y="6165850"/>
            <a:ext cx="3816350" cy="0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>
            <a:off x="5292725" y="6165850"/>
            <a:ext cx="3851275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04813"/>
            <a:ext cx="719137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9" name="Rectangle 20"/>
          <p:cNvSpPr>
            <a:spLocks noChangeArrowheads="1"/>
          </p:cNvSpPr>
          <p:nvPr/>
        </p:nvSpPr>
        <p:spPr bwMode="auto">
          <a:xfrm>
            <a:off x="971550" y="5949950"/>
            <a:ext cx="29622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>
              <a:buSzPct val="100000"/>
            </a:pPr>
            <a:r>
              <a:rPr lang="de-DE" altLang="de-DE" sz="800">
                <a:solidFill>
                  <a:srgbClr val="000000"/>
                </a:solidFill>
                <a:latin typeface="Arial" panose="020B0604020202020204" pitchFamily="34" charset="0"/>
              </a:rPr>
              <a:t>AUTONOME PROVINZ BOZEN - SÜDTIROL</a:t>
            </a:r>
          </a:p>
        </p:txBody>
      </p:sp>
      <p:sp>
        <p:nvSpPr>
          <p:cNvPr id="4110" name="Rectangle 21"/>
          <p:cNvSpPr>
            <a:spLocks noChangeArrowheads="1"/>
          </p:cNvSpPr>
          <p:nvPr/>
        </p:nvSpPr>
        <p:spPr bwMode="auto">
          <a:xfrm>
            <a:off x="5219700" y="5949950"/>
            <a:ext cx="27066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SzPct val="100000"/>
            </a:pPr>
            <a:r>
              <a:rPr lang="it-IT" altLang="de-DE" sz="800">
                <a:solidFill>
                  <a:srgbClr val="000000"/>
                </a:solidFill>
                <a:latin typeface="Arial" panose="020B0604020202020204" pitchFamily="34" charset="0"/>
              </a:rPr>
              <a:t>PROVINCIA AUTONOMA DI BOLZANO - ALTO ADIGE</a:t>
            </a:r>
          </a:p>
        </p:txBody>
      </p:sp>
      <p:sp>
        <p:nvSpPr>
          <p:cNvPr id="4111" name="Text Box 22"/>
          <p:cNvSpPr txBox="1">
            <a:spLocks noChangeArrowheads="1"/>
          </p:cNvSpPr>
          <p:nvPr/>
        </p:nvSpPr>
        <p:spPr bwMode="auto">
          <a:xfrm>
            <a:off x="1744663" y="6092825"/>
            <a:ext cx="21209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>
              <a:lnSpc>
                <a:spcPts val="1288"/>
              </a:lnSpc>
              <a:buSzPct val="100000"/>
            </a:pPr>
            <a:r>
              <a:rPr lang="de-DE" altLang="de-DE" sz="700" b="1">
                <a:solidFill>
                  <a:srgbClr val="000000"/>
                </a:solidFill>
                <a:latin typeface="Arial" panose="020B0604020202020204" pitchFamily="34" charset="0"/>
              </a:rPr>
              <a:t>Einführung zur Bildungsmesse Futurum 2018</a:t>
            </a:r>
          </a:p>
        </p:txBody>
      </p:sp>
      <p:sp>
        <p:nvSpPr>
          <p:cNvPr id="4112" name="Text Box 23"/>
          <p:cNvSpPr txBox="1">
            <a:spLocks noChangeArrowheads="1"/>
          </p:cNvSpPr>
          <p:nvPr/>
        </p:nvSpPr>
        <p:spPr bwMode="auto">
          <a:xfrm>
            <a:off x="5219700" y="6092825"/>
            <a:ext cx="251142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ts val="1288"/>
              </a:lnSpc>
              <a:buSzPct val="100000"/>
            </a:pPr>
            <a:r>
              <a:rPr lang="it-IT" altLang="de-DE" sz="700" b="1">
                <a:solidFill>
                  <a:srgbClr val="000000"/>
                </a:solidFill>
                <a:latin typeface="Arial" panose="020B0604020202020204" pitchFamily="34" charset="0"/>
              </a:rPr>
              <a:t>Introduzione alla Fiera della Formazione Futurum 2018</a:t>
            </a:r>
          </a:p>
        </p:txBody>
      </p:sp>
      <p:pic>
        <p:nvPicPr>
          <p:cNvPr id="4113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949950"/>
            <a:ext cx="3603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6" name="Picture 2" descr="43999a91-777b-44a3-bddb-5c8f852f0354@eurprd05">
            <a:extLst>
              <a:ext uri="{FF2B5EF4-FFF2-40B4-BE49-F238E27FC236}">
                <a16:creationId xmlns:a16="http://schemas.microsoft.com/office/drawing/2014/main" id="{26F58CA2-8AFB-4946-8C0C-967370CCF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62" y="3947697"/>
            <a:ext cx="63436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347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611560" y="1196752"/>
            <a:ext cx="7886700" cy="4351338"/>
          </a:xfrm>
        </p:spPr>
        <p:txBody>
          <a:bodyPr/>
          <a:lstStyle/>
          <a:p>
            <a:pPr algn="ctr"/>
            <a:r>
              <a:rPr lang="de-DE" sz="2400" b="1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neu:</a:t>
            </a:r>
            <a:r>
              <a:rPr lang="de-DE" sz="2400" b="1" dirty="0">
                <a:solidFill>
                  <a:srgbClr val="C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2400" b="1" dirty="0" err="1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JobInfo</a:t>
            </a:r>
            <a:endParaRPr lang="de-DE" sz="2400" b="1" dirty="0">
              <a:solidFill>
                <a:srgbClr val="FF0000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de-DE" dirty="0"/>
              <a:t> </a:t>
            </a:r>
          </a:p>
          <a:p>
            <a:r>
              <a:rPr lang="de-DE" sz="2400" b="1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Neu ist das Angebot „</a:t>
            </a:r>
            <a:r>
              <a:rPr lang="de-DE" sz="2400" b="1" dirty="0" err="1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JobInfo</a:t>
            </a:r>
            <a:r>
              <a:rPr lang="de-DE" sz="2400" b="1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“ mit dem Ziel den Dialog zwischen Jugendlichen und Arbeitgebern herzustellen. Die Jugendlichen können direkt von den Arbeitgeber erfahren, welche Berufsbilder und Kompetenzen in den jeweiligen Betrieben/Einrichtungen benötigt werden und bekommen dadurch aus ersten Hand Informationen zum Arbeitsmarkt.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6500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68313" y="404813"/>
            <a:ext cx="82772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5613"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de-DE" sz="2000" b="1" dirty="0">
                <a:solidFill>
                  <a:srgbClr val="990000"/>
                </a:solidFill>
                <a:latin typeface="Calibri" panose="020F0502020204030204" pitchFamily="34" charset="0"/>
              </a:rPr>
              <a:t>WO und WANN?</a:t>
            </a:r>
            <a:r>
              <a:rPr lang="de-DE" altLang="de-DE" sz="3000" b="1" dirty="0">
                <a:solidFill>
                  <a:srgbClr val="990000"/>
                </a:solidFill>
                <a:latin typeface="Calibri" panose="020F0502020204030204" pitchFamily="34" charset="0"/>
              </a:rPr>
              <a:t>                            </a:t>
            </a:r>
            <a:endParaRPr lang="de-DE" altLang="de-DE" sz="1400" dirty="0">
              <a:solidFill>
                <a:srgbClr val="990000"/>
              </a:solidFill>
              <a:latin typeface="Calibri" panose="020F0502020204030204" pitchFamily="34" charset="0"/>
            </a:endParaRPr>
          </a:p>
          <a:p>
            <a:pPr algn="ctr">
              <a:buClrTx/>
              <a:buFontTx/>
              <a:buNone/>
            </a:pPr>
            <a:endParaRPr lang="de-DE" altLang="de-DE" sz="1400" dirty="0">
              <a:latin typeface="Calibri" panose="020F0502020204030204" pitchFamily="34" charset="0"/>
            </a:endParaRPr>
          </a:p>
          <a:p>
            <a:pPr algn="ctr">
              <a:buClrTx/>
              <a:buFontTx/>
              <a:buNone/>
            </a:pPr>
            <a:r>
              <a:rPr lang="de-DE" altLang="de-DE" sz="2800" b="1" dirty="0">
                <a:solidFill>
                  <a:srgbClr val="3366FF"/>
                </a:solidFill>
                <a:latin typeface="Calibri" panose="020F0502020204030204" pitchFamily="34" charset="0"/>
              </a:rPr>
              <a:t>Veranstaltungsort:</a:t>
            </a:r>
          </a:p>
          <a:p>
            <a:pPr algn="ctr" eaLnBrk="1" hangingPunct="1">
              <a:buClrTx/>
              <a:buFontTx/>
              <a:buNone/>
            </a:pPr>
            <a:endParaRPr lang="it-IT" altLang="de-DE" sz="800" b="1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it-IT" altLang="de-DE" sz="2000" b="1" dirty="0">
                <a:latin typeface="Calibri" panose="020F0502020204030204" pitchFamily="34" charset="0"/>
              </a:rPr>
              <a:t>Messe Bozen</a:t>
            </a:r>
          </a:p>
          <a:p>
            <a:pPr algn="ctr" eaLnBrk="1" hangingPunct="1">
              <a:buClrTx/>
              <a:buFontTx/>
              <a:buNone/>
            </a:pPr>
            <a:r>
              <a:rPr lang="it-IT" altLang="de-DE" sz="2000" b="1" dirty="0" err="1">
                <a:latin typeface="Calibri" panose="020F0502020204030204" pitchFamily="34" charset="0"/>
              </a:rPr>
              <a:t>Messeplatz</a:t>
            </a:r>
            <a:r>
              <a:rPr lang="it-IT" altLang="de-DE" sz="2000" b="1" dirty="0">
                <a:latin typeface="Calibri" panose="020F0502020204030204" pitchFamily="34" charset="0"/>
              </a:rPr>
              <a:t> 1 </a:t>
            </a:r>
          </a:p>
          <a:p>
            <a:pPr algn="ctr" eaLnBrk="1" hangingPunct="1">
              <a:buClrTx/>
              <a:buFontTx/>
              <a:buNone/>
            </a:pPr>
            <a:r>
              <a:rPr lang="it-IT" altLang="de-DE" sz="2000" b="1" dirty="0">
                <a:latin typeface="Calibri" panose="020F0502020204030204" pitchFamily="34" charset="0"/>
              </a:rPr>
              <a:t>39100 Bozen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endParaRPr lang="de-DE" altLang="de-DE" sz="1800" b="1" dirty="0"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de-DE" altLang="de-DE" sz="2800" b="1" dirty="0">
                <a:solidFill>
                  <a:srgbClr val="3366FF"/>
                </a:solidFill>
                <a:latin typeface="Calibri" panose="020F0502020204030204" pitchFamily="34" charset="0"/>
              </a:rPr>
              <a:t>Öffnungszeiten: 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1000" b="1" dirty="0"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it-IT" altLang="de-DE" sz="2000" b="1" dirty="0" err="1">
                <a:latin typeface="Calibri" panose="020F0502020204030204" pitchFamily="34" charset="0"/>
              </a:rPr>
              <a:t>Donnerstag</a:t>
            </a:r>
            <a:r>
              <a:rPr lang="it-IT" altLang="de-DE" sz="2000" b="1" dirty="0">
                <a:latin typeface="Calibri" panose="020F0502020204030204" pitchFamily="34" charset="0"/>
              </a:rPr>
              <a:t>, 20. </a:t>
            </a:r>
            <a:r>
              <a:rPr lang="it-IT" altLang="de-DE" sz="2000" b="1" dirty="0" err="1">
                <a:latin typeface="Calibri" panose="020F0502020204030204" pitchFamily="34" charset="0"/>
              </a:rPr>
              <a:t>September</a:t>
            </a:r>
            <a:r>
              <a:rPr lang="it-IT" altLang="de-DE" sz="2000" b="1" dirty="0">
                <a:latin typeface="Calibri" panose="020F0502020204030204" pitchFamily="34" charset="0"/>
              </a:rPr>
              <a:t> bis </a:t>
            </a:r>
            <a:r>
              <a:rPr lang="it-IT" altLang="de-DE" sz="2000" b="1" dirty="0" err="1">
                <a:latin typeface="Calibri" panose="020F0502020204030204" pitchFamily="34" charset="0"/>
              </a:rPr>
              <a:t>Samstag</a:t>
            </a:r>
            <a:r>
              <a:rPr lang="it-IT" altLang="de-DE" sz="2000" b="1" dirty="0">
                <a:latin typeface="Calibri" panose="020F0502020204030204" pitchFamily="34" charset="0"/>
              </a:rPr>
              <a:t>, 22. </a:t>
            </a:r>
            <a:r>
              <a:rPr lang="it-IT" altLang="de-DE" sz="2000" b="1" dirty="0" err="1">
                <a:latin typeface="Calibri" panose="020F0502020204030204" pitchFamily="34" charset="0"/>
              </a:rPr>
              <a:t>September</a:t>
            </a:r>
            <a:r>
              <a:rPr lang="it-IT" altLang="de-DE" sz="2000" b="1" dirty="0">
                <a:latin typeface="Calibri" panose="020F0502020204030204" pitchFamily="34" charset="0"/>
              </a:rPr>
              <a:t> 2018</a:t>
            </a:r>
          </a:p>
          <a:p>
            <a:pPr algn="ctr" eaLnBrk="1" hangingPunct="1">
              <a:buClrTx/>
              <a:buFontTx/>
              <a:buNone/>
            </a:pPr>
            <a:r>
              <a:rPr lang="it-IT" altLang="de-DE" sz="2000" b="1" dirty="0">
                <a:latin typeface="Calibri" panose="020F0502020204030204" pitchFamily="34" charset="0"/>
              </a:rPr>
              <a:t>9.00 – 17.00 </a:t>
            </a:r>
            <a:r>
              <a:rPr lang="it-IT" altLang="de-DE" sz="2000" b="1" dirty="0" err="1">
                <a:latin typeface="Calibri" panose="020F0502020204030204" pitchFamily="34" charset="0"/>
              </a:rPr>
              <a:t>Uhr</a:t>
            </a:r>
            <a:r>
              <a:rPr lang="it-IT" altLang="de-DE" sz="2000" b="1" dirty="0"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buClrTx/>
              <a:buFontTx/>
              <a:buNone/>
            </a:pPr>
            <a:r>
              <a:rPr lang="it-IT" altLang="de-DE" sz="2000" b="1" dirty="0" err="1">
                <a:latin typeface="Calibri" panose="020F0502020204030204" pitchFamily="34" charset="0"/>
              </a:rPr>
              <a:t>Eintritt</a:t>
            </a:r>
            <a:r>
              <a:rPr lang="it-IT" altLang="de-DE" sz="2000" b="1" dirty="0"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latin typeface="Calibri" panose="020F0502020204030204" pitchFamily="34" charset="0"/>
              </a:rPr>
              <a:t>frei</a:t>
            </a:r>
            <a:r>
              <a:rPr lang="it-IT" altLang="de-DE" sz="2000" b="1" dirty="0">
                <a:latin typeface="Calibri" panose="020F0502020204030204" pitchFamily="34" charset="0"/>
              </a:rPr>
              <a:t> </a:t>
            </a:r>
            <a:br>
              <a:rPr lang="it-IT" altLang="de-DE" sz="2000" b="1" dirty="0">
                <a:latin typeface="Calibri" panose="020F0502020204030204" pitchFamily="34" charset="0"/>
              </a:rPr>
            </a:br>
            <a:endParaRPr lang="it-IT" altLang="de-DE" sz="2000" b="1" dirty="0">
              <a:latin typeface="Calibri" panose="020F0502020204030204" pitchFamily="34" charset="0"/>
            </a:endParaRPr>
          </a:p>
          <a:p>
            <a:pPr algn="ctr" eaLnBrk="1" hangingPunct="1">
              <a:buClrTx/>
              <a:buFontTx/>
              <a:buNone/>
            </a:pPr>
            <a:endParaRPr lang="it-IT" altLang="de-DE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403350" y="549275"/>
            <a:ext cx="70929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5613"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endParaRPr lang="de-DE" altLang="de-DE" sz="1400" dirty="0">
              <a:latin typeface="Arial" panose="020B0604020202020204" pitchFamily="34" charset="0"/>
            </a:endParaRPr>
          </a:p>
          <a:p>
            <a:pPr algn="ctr">
              <a:buClrTx/>
              <a:buFontTx/>
              <a:buNone/>
            </a:pPr>
            <a:r>
              <a:rPr lang="de-DE" altLang="de-DE" sz="2000" b="1" dirty="0">
                <a:solidFill>
                  <a:srgbClr val="990000"/>
                </a:solidFill>
                <a:latin typeface="Arial" panose="020B0604020202020204" pitchFamily="34" charset="0"/>
              </a:rPr>
              <a:t>WER wird informiert?</a:t>
            </a:r>
            <a:endParaRPr lang="de-DE" altLang="de-DE" sz="1400" dirty="0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de-DE" altLang="de-DE" sz="1400" dirty="0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de-DE" altLang="de-DE" sz="1400" dirty="0">
              <a:latin typeface="Arial" panose="020B0604020202020204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11188" y="1989138"/>
            <a:ext cx="669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Jugendliche</a:t>
            </a:r>
            <a:r>
              <a:rPr lang="de-DE" altLang="de-DE" sz="2000" b="1" dirty="0">
                <a:solidFill>
                  <a:srgbClr val="3366FF"/>
                </a:solidFill>
                <a:latin typeface="Arial" panose="020B0604020202020204" pitchFamily="34" charset="0"/>
              </a:rPr>
              <a:t> und </a:t>
            </a:r>
            <a:r>
              <a:rPr lang="de-DE" altLang="de-DE" sz="20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Erwachsene</a:t>
            </a:r>
            <a:r>
              <a:rPr lang="de-DE" altLang="de-DE" sz="2000" b="1" dirty="0">
                <a:solidFill>
                  <a:srgbClr val="3366FF"/>
                </a:solidFill>
                <a:latin typeface="Arial" panose="020B0604020202020204" pitchFamily="34" charset="0"/>
              </a:rPr>
              <a:t>, insbesondere:</a:t>
            </a:r>
          </a:p>
          <a:p>
            <a:pPr>
              <a:spcBef>
                <a:spcPct val="50000"/>
              </a:spcBef>
            </a:pPr>
            <a:endParaRPr lang="de-DE" altLang="de-DE" sz="2000" b="1" dirty="0">
              <a:solidFill>
                <a:srgbClr val="6699FF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2000" b="1" dirty="0" err="1">
                <a:solidFill>
                  <a:schemeClr val="tx1"/>
                </a:solidFill>
                <a:latin typeface="Arial" panose="020B0604020202020204" pitchFamily="34" charset="0"/>
              </a:rPr>
              <a:t>SchülerInnen</a:t>
            </a: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</a:rPr>
              <a:t> der Mittelschule</a:t>
            </a:r>
          </a:p>
          <a:p>
            <a:pPr>
              <a:buFontTx/>
              <a:buChar char="•"/>
            </a:pPr>
            <a:endParaRPr lang="it-IT" altLang="de-DE" sz="20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</a:rPr>
              <a:t>Schüler und Schülerinnen der Oberstufe</a:t>
            </a:r>
          </a:p>
          <a:p>
            <a:pPr>
              <a:buFontTx/>
              <a:buChar char="•"/>
            </a:pPr>
            <a:endParaRPr lang="it-IT" altLang="de-DE" sz="20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</a:rPr>
              <a:t>Lehrpersonen</a:t>
            </a:r>
          </a:p>
          <a:p>
            <a:pPr>
              <a:buFontTx/>
              <a:buChar char="•"/>
            </a:pPr>
            <a:endParaRPr lang="it-IT" altLang="de-DE" sz="20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</a:rPr>
              <a:t>Studierende</a:t>
            </a:r>
          </a:p>
          <a:p>
            <a:pPr>
              <a:buFontTx/>
              <a:buChar char="•"/>
            </a:pPr>
            <a:endParaRPr lang="it-IT" altLang="de-DE" sz="20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Arial" panose="020B0604020202020204" pitchFamily="34" charset="0"/>
              </a:rPr>
              <a:t>Erwachsene </a:t>
            </a:r>
          </a:p>
          <a:p>
            <a:pPr>
              <a:buFontTx/>
              <a:buChar char="•"/>
            </a:pPr>
            <a:endParaRPr lang="it-IT" altLang="de-DE" sz="20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2000" b="1" dirty="0">
                <a:solidFill>
                  <a:srgbClr val="990000"/>
                </a:solidFill>
                <a:latin typeface="Arial" panose="020B0604020202020204" pitchFamily="34" charset="0"/>
              </a:rPr>
              <a:t>alle am Thema Bildung und Beruf interessierte Menschen</a:t>
            </a:r>
          </a:p>
          <a:p>
            <a:pPr algn="l">
              <a:spcBef>
                <a:spcPct val="50000"/>
              </a:spcBef>
            </a:pPr>
            <a:endParaRPr lang="de-DE" altLang="de-DE" dirty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endParaRPr lang="de-DE" alt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732226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400" b="1" dirty="0">
                <a:solidFill>
                  <a:srgbClr val="009900"/>
                </a:solidFill>
                <a:latin typeface="Calibri" panose="020F0502020204030204" pitchFamily="34" charset="0"/>
              </a:rPr>
              <a:t>                 </a:t>
            </a:r>
            <a:r>
              <a:rPr lang="de-DE" altLang="de-DE" sz="2400" b="1" u="sng" dirty="0">
                <a:solidFill>
                  <a:srgbClr val="009900"/>
                </a:solidFill>
                <a:latin typeface="Calibri" panose="020F0502020204030204" pitchFamily="34" charset="0"/>
              </a:rPr>
              <a:t>MINT im NOI</a:t>
            </a:r>
            <a:endParaRPr lang="de-DE" altLang="de-DE" sz="2400" b="1" u="sng" dirty="0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2" y="2882136"/>
            <a:ext cx="8229600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de-DE" altLang="de-DE" sz="2000" dirty="0">
                <a:latin typeface="Calibri" panose="020F0502020204030204" pitchFamily="34" charset="0"/>
              </a:rPr>
              <a:t>Am Freitag 21. September findet im </a:t>
            </a:r>
            <a:r>
              <a:rPr lang="de-DE" altLang="de-DE" sz="2000" dirty="0" err="1">
                <a:latin typeface="Calibri" panose="020F0502020204030204" pitchFamily="34" charset="0"/>
              </a:rPr>
              <a:t>Techpark</a:t>
            </a:r>
            <a:r>
              <a:rPr lang="de-DE" altLang="de-DE" sz="2000" dirty="0">
                <a:latin typeface="Calibri" panose="020F0502020204030204" pitchFamily="34" charset="0"/>
              </a:rPr>
              <a:t> NOI in Bozen von 9.00 bis 12.30 Uhr die </a:t>
            </a:r>
            <a:r>
              <a:rPr lang="de-DE" altLang="de-DE" sz="2000" b="1" dirty="0">
                <a:latin typeface="Calibri" panose="020F0502020204030204" pitchFamily="34" charset="0"/>
              </a:rPr>
              <a:t>MINT – Veranstaltung</a:t>
            </a:r>
            <a:r>
              <a:rPr lang="de-DE" altLang="de-DE" sz="2000" dirty="0">
                <a:latin typeface="Calibri" panose="020F0502020204030204" pitchFamily="34" charset="0"/>
              </a:rPr>
              <a:t> statt. </a:t>
            </a:r>
          </a:p>
          <a:p>
            <a:pPr>
              <a:lnSpc>
                <a:spcPct val="90000"/>
              </a:lnSpc>
            </a:pPr>
            <a:r>
              <a:rPr lang="de-DE" altLang="de-DE" sz="2000" b="1" u="sng" dirty="0">
                <a:latin typeface="Calibri" panose="020F0502020204030204" pitchFamily="34" charset="0"/>
              </a:rPr>
              <a:t>Programm</a:t>
            </a:r>
            <a:r>
              <a:rPr lang="de-DE" altLang="de-DE" sz="2000" u="sng" dirty="0">
                <a:latin typeface="Calibri" panose="020F0502020204030204" pitchFamily="34" charset="0"/>
              </a:rPr>
              <a:t>:</a:t>
            </a:r>
            <a:r>
              <a:rPr lang="de-DE" altLang="de-DE" sz="2000" dirty="0">
                <a:latin typeface="Calibri" panose="020F0502020204030204" pitchFamily="34" charset="0"/>
              </a:rPr>
              <a:t> Vorstellung des NOI </a:t>
            </a:r>
            <a:r>
              <a:rPr lang="de-DE" altLang="de-DE" sz="2000" dirty="0" err="1">
                <a:latin typeface="Calibri" panose="020F0502020204030204" pitchFamily="34" charset="0"/>
              </a:rPr>
              <a:t>Techparks</a:t>
            </a:r>
            <a:r>
              <a:rPr lang="de-DE" altLang="de-DE" sz="2000" dirty="0">
                <a:latin typeface="Calibri" panose="020F0502020204030204" pitchFamily="34" charset="0"/>
              </a:rPr>
              <a:t> und dessen Forschungsgebiete.</a:t>
            </a:r>
          </a:p>
          <a:p>
            <a:pPr>
              <a:lnSpc>
                <a:spcPct val="90000"/>
              </a:lnSpc>
            </a:pPr>
            <a:r>
              <a:rPr lang="de-DE" altLang="de-DE" sz="2000" b="1" u="sng" dirty="0">
                <a:latin typeface="Calibri" panose="020F0502020204030204" pitchFamily="34" charset="0"/>
              </a:rPr>
              <a:t>Zielgruppe</a:t>
            </a:r>
            <a:r>
              <a:rPr lang="de-DE" altLang="de-DE" sz="2000" u="sng" dirty="0">
                <a:latin typeface="Calibri" panose="020F0502020204030204" pitchFamily="34" charset="0"/>
              </a:rPr>
              <a:t>:</a:t>
            </a:r>
            <a:r>
              <a:rPr lang="de-DE" altLang="de-DE" sz="2000" dirty="0">
                <a:latin typeface="Calibri" panose="020F0502020204030204" pitchFamily="34" charset="0"/>
              </a:rPr>
              <a:t> Gruppen von Schülerinnen und Schülern der Berufs- und Oberschule der 4. und 5. </a:t>
            </a:r>
            <a:r>
              <a:rPr lang="de-DE" altLang="de-DE" sz="2000">
                <a:latin typeface="Calibri" panose="020F0502020204030204" pitchFamily="34" charset="0"/>
              </a:rPr>
              <a:t>Klassen, </a:t>
            </a:r>
            <a:r>
              <a:rPr lang="de-DE" altLang="de-DE" sz="2000" dirty="0">
                <a:latin typeface="Calibri" panose="020F0502020204030204" pitchFamily="34" charset="0"/>
              </a:rPr>
              <a:t>Schulführungskräfte, Lehrpersonen, Eltern und Interessierte</a:t>
            </a:r>
          </a:p>
          <a:p>
            <a:pPr>
              <a:lnSpc>
                <a:spcPct val="90000"/>
              </a:lnSpc>
            </a:pPr>
            <a:r>
              <a:rPr lang="de-DE" altLang="de-DE" sz="2000" b="1" u="sng" dirty="0">
                <a:latin typeface="Calibri" panose="020F0502020204030204" pitchFamily="34" charset="0"/>
              </a:rPr>
              <a:t>Information</a:t>
            </a:r>
            <a:r>
              <a:rPr lang="de-DE" altLang="de-DE" sz="2000" u="sng" dirty="0">
                <a:latin typeface="Calibri" panose="020F0502020204030204" pitchFamily="34" charset="0"/>
              </a:rPr>
              <a:t> </a:t>
            </a:r>
            <a:r>
              <a:rPr lang="de-DE" altLang="de-DE" sz="2000" b="1" u="sng" dirty="0">
                <a:latin typeface="Calibri" panose="020F0502020204030204" pitchFamily="34" charset="0"/>
              </a:rPr>
              <a:t>und</a:t>
            </a:r>
            <a:r>
              <a:rPr lang="de-DE" altLang="de-DE" sz="2000" u="sng" dirty="0">
                <a:latin typeface="Calibri" panose="020F0502020204030204" pitchFamily="34" charset="0"/>
              </a:rPr>
              <a:t> </a:t>
            </a:r>
            <a:r>
              <a:rPr lang="de-DE" altLang="de-DE" sz="2000" b="1" u="sng" dirty="0">
                <a:latin typeface="Calibri" panose="020F0502020204030204" pitchFamily="34" charset="0"/>
              </a:rPr>
              <a:t>Anmeldung</a:t>
            </a:r>
            <a:r>
              <a:rPr lang="de-DE" altLang="de-DE" sz="2000" u="sng" dirty="0">
                <a:latin typeface="Calibri" panose="020F0502020204030204" pitchFamily="34" charset="0"/>
              </a:rPr>
              <a:t>:</a:t>
            </a:r>
            <a:endParaRPr lang="de-DE" altLang="de-DE" sz="20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de-DE" sz="2000" b="1" u="sng" dirty="0">
                <a:solidFill>
                  <a:srgbClr val="3366FF"/>
                </a:solidFill>
                <a:latin typeface="Calibri" panose="020F0502020204030204" pitchFamily="34" charset="0"/>
              </a:rPr>
              <a:t>Berufsberatung.bozen@provinz.bz.it</a:t>
            </a:r>
          </a:p>
          <a:p>
            <a:pPr>
              <a:lnSpc>
                <a:spcPct val="90000"/>
              </a:lnSpc>
            </a:pPr>
            <a:endParaRPr lang="de-DE" altLang="de-DE" b="1" u="sng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55650" y="1773238"/>
            <a:ext cx="748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M</a:t>
            </a:r>
            <a:r>
              <a:rPr lang="de-DE" altLang="de-DE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athematik, </a:t>
            </a:r>
            <a:r>
              <a:rPr lang="de-DE" altLang="de-DE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</a:t>
            </a:r>
            <a:r>
              <a:rPr lang="de-DE" altLang="de-DE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nformatik, </a:t>
            </a:r>
            <a:r>
              <a:rPr lang="de-DE" altLang="de-DE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de-DE" altLang="de-DE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aturwissenschaften, </a:t>
            </a:r>
            <a:r>
              <a:rPr lang="de-DE" altLang="de-DE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de-DE" altLang="de-DE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echnik</a:t>
            </a:r>
          </a:p>
        </p:txBody>
      </p:sp>
      <p:pic>
        <p:nvPicPr>
          <p:cNvPr id="54279" name="Picture 7" descr="MINT_LOGO_DEUTS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857" y="152401"/>
            <a:ext cx="2808287" cy="157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14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68313" y="404813"/>
            <a:ext cx="82772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5613"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de-DE" b="1" u="sng">
                <a:solidFill>
                  <a:srgbClr val="990000"/>
                </a:solidFill>
                <a:latin typeface="Calibri" panose="020F0502020204030204" pitchFamily="34" charset="0"/>
              </a:rPr>
              <a:t>WIE informiere ich mich?</a:t>
            </a:r>
          </a:p>
          <a:p>
            <a:pPr algn="ctr">
              <a:buClrTx/>
              <a:buFontTx/>
              <a:buNone/>
            </a:pPr>
            <a:endParaRPr lang="de-DE" altLang="de-DE" sz="1000" u="sng">
              <a:solidFill>
                <a:srgbClr val="990000"/>
              </a:solidFill>
              <a:latin typeface="Calibri" panose="020F0502020204030204" pitchFamily="34" charset="0"/>
            </a:endParaRPr>
          </a:p>
          <a:p>
            <a:pPr>
              <a:buClrTx/>
              <a:buFontTx/>
              <a:buNone/>
            </a:pPr>
            <a:r>
              <a:rPr lang="de-DE" altLang="de-DE" sz="1800">
                <a:latin typeface="Calibri" panose="020F0502020204030204" pitchFamily="34" charset="0"/>
              </a:rPr>
              <a:t>Die Informationseinholung bei der Bildungsmesse ist nur eine Möglichkeit unter vielen sich über Ausbildungen und Berufe zu informieren. </a:t>
            </a:r>
          </a:p>
          <a:p>
            <a:pPr>
              <a:buClrTx/>
              <a:buFontTx/>
              <a:buNone/>
            </a:pPr>
            <a:endParaRPr lang="de-DE" altLang="de-DE" sz="900">
              <a:latin typeface="Calibri" panose="020F0502020204030204" pitchFamily="34" charset="0"/>
            </a:endParaRPr>
          </a:p>
          <a:p>
            <a:pPr>
              <a:buClrTx/>
              <a:buFontTx/>
              <a:buNone/>
            </a:pPr>
            <a:r>
              <a:rPr lang="de-DE" altLang="de-DE" sz="1800">
                <a:latin typeface="Calibri" panose="020F0502020204030204" pitchFamily="34" charset="0"/>
              </a:rPr>
              <a:t>Im Anhang befindet sich ein </a:t>
            </a:r>
            <a:r>
              <a:rPr lang="de-DE" altLang="de-DE" sz="1800" b="1">
                <a:solidFill>
                  <a:srgbClr val="3366FF"/>
                </a:solidFill>
                <a:latin typeface="Calibri" panose="020F0502020204030204" pitchFamily="34" charset="0"/>
              </a:rPr>
              <a:t>Leitfaden zur Informationseinholung</a:t>
            </a:r>
            <a:r>
              <a:rPr lang="de-DE" altLang="de-DE" sz="1800">
                <a:latin typeface="Calibri" panose="020F0502020204030204" pitchFamily="34" charset="0"/>
              </a:rPr>
              <a:t>, der nützlich sein kann, um ein umfassendes Bild über eine Ausbildung oder einen Beruf zu erhalten. </a:t>
            </a:r>
          </a:p>
          <a:p>
            <a:pPr>
              <a:buClrTx/>
              <a:buFontTx/>
              <a:buNone/>
            </a:pPr>
            <a:endParaRPr lang="de-DE" altLang="de-DE" sz="900">
              <a:latin typeface="Calibri" panose="020F0502020204030204" pitchFamily="34" charset="0"/>
            </a:endParaRPr>
          </a:p>
          <a:p>
            <a:pPr>
              <a:buClrTx/>
              <a:buFontTx/>
              <a:buChar char="•"/>
            </a:pPr>
            <a:r>
              <a:rPr lang="de-DE" altLang="de-DE" sz="1800" b="1">
                <a:solidFill>
                  <a:srgbClr val="3366FF"/>
                </a:solidFill>
                <a:latin typeface="Calibri" panose="020F0502020204030204" pitchFamily="34" charset="0"/>
              </a:rPr>
              <a:t>Universitäten erkunden/ Studieren – eine Checkliste / Scopri la tua università</a:t>
            </a:r>
            <a:r>
              <a:rPr lang="de-DE" altLang="de-DE" sz="1800">
                <a:latin typeface="Calibri" panose="020F0502020204030204" pitchFamily="34" charset="0"/>
              </a:rPr>
              <a:t> </a:t>
            </a:r>
          </a:p>
          <a:p>
            <a:pPr>
              <a:buClrTx/>
              <a:buFontTx/>
              <a:buChar char="•"/>
            </a:pPr>
            <a:r>
              <a:rPr lang="de-DE" altLang="de-DE" sz="1800" b="1">
                <a:solidFill>
                  <a:srgbClr val="3366FF"/>
                </a:solidFill>
                <a:latin typeface="Calibri" panose="020F0502020204030204" pitchFamily="34" charset="0"/>
              </a:rPr>
              <a:t>Berufe kennen lernen – Berufe erkunden / Scopri la tua professione</a:t>
            </a:r>
          </a:p>
          <a:p>
            <a:pPr>
              <a:buClrTx/>
              <a:buFontTx/>
              <a:buChar char="•"/>
            </a:pPr>
            <a:endParaRPr lang="de-DE" altLang="de-DE" sz="1800">
              <a:latin typeface="Calibri" panose="020F0502020204030204" pitchFamily="34" charset="0"/>
            </a:endParaRPr>
          </a:p>
          <a:p>
            <a:pPr>
              <a:buClrTx/>
              <a:buFontTx/>
              <a:buNone/>
            </a:pPr>
            <a:r>
              <a:rPr lang="de-DE" altLang="de-DE" sz="1800">
                <a:latin typeface="Calibri" panose="020F0502020204030204" pitchFamily="34" charset="0"/>
              </a:rPr>
              <a:t>Nähere Information und Beratung zur Ausbildungs-, Studien- und Berufswahl bietet das Amt für Ausbildungs- und Berufsberatung (</a:t>
            </a:r>
            <a:r>
              <a:rPr lang="de-DE" altLang="de-DE" sz="1800" u="sng">
                <a:solidFill>
                  <a:srgbClr val="0000FF"/>
                </a:solidFill>
                <a:latin typeface="Calibri" panose="020F0502020204030204" pitchFamily="34" charset="0"/>
              </a:rPr>
              <a:t>www.provinz.bz.it/berufsberatung</a:t>
            </a:r>
            <a:r>
              <a:rPr lang="de-DE" altLang="de-DE" sz="1800">
                <a:latin typeface="Calibri" panose="020F0502020204030204" pitchFamily="34" charset="0"/>
              </a:rPr>
              <a:t>)</a:t>
            </a:r>
          </a:p>
          <a:p>
            <a:pPr>
              <a:buClrTx/>
              <a:buFontTx/>
              <a:buNone/>
            </a:pPr>
            <a:endParaRPr lang="de-DE" altLang="de-DE" sz="1800">
              <a:latin typeface="Calibri" panose="020F0502020204030204" pitchFamily="34" charset="0"/>
            </a:endParaRPr>
          </a:p>
          <a:p>
            <a:pPr>
              <a:buClrTx/>
              <a:buFontTx/>
              <a:buNone/>
            </a:pPr>
            <a:r>
              <a:rPr lang="de-DE" altLang="de-DE" sz="1800">
                <a:latin typeface="Calibri" panose="020F0502020204030204" pitchFamily="34" charset="0"/>
              </a:rPr>
              <a:t>Darüber hinaus gibt es folgende Möglichkeiten dich direkt zu informieren, z.B. </a:t>
            </a:r>
          </a:p>
          <a:p>
            <a:pPr>
              <a:buClrTx/>
              <a:buFontTx/>
              <a:buNone/>
            </a:pPr>
            <a:endParaRPr lang="de-DE" altLang="de-DE" sz="900">
              <a:latin typeface="Calibri" panose="020F0502020204030204" pitchFamily="34" charset="0"/>
            </a:endParaRPr>
          </a:p>
          <a:p>
            <a:pPr>
              <a:buClrTx/>
              <a:buFontTx/>
              <a:buChar char="•"/>
            </a:pPr>
            <a:r>
              <a:rPr lang="de-DE" altLang="de-DE" sz="1800">
                <a:latin typeface="Calibri" panose="020F0502020204030204" pitchFamily="34" charset="0"/>
              </a:rPr>
              <a:t>Internetseiten</a:t>
            </a:r>
          </a:p>
          <a:p>
            <a:pPr>
              <a:buClrTx/>
              <a:buFontTx/>
              <a:buChar char="•"/>
            </a:pPr>
            <a:r>
              <a:rPr lang="de-DE" altLang="de-DE" sz="1800">
                <a:latin typeface="Calibri" panose="020F0502020204030204" pitchFamily="34" charset="0"/>
              </a:rPr>
              <a:t>Broschüren, Faltblätter, Infomaterial der Universitäten und Fachhochschulen </a:t>
            </a:r>
          </a:p>
          <a:p>
            <a:pPr>
              <a:buClrTx/>
              <a:buFontTx/>
              <a:buChar char="•"/>
            </a:pPr>
            <a:r>
              <a:rPr lang="de-DE" altLang="de-DE" sz="1800">
                <a:latin typeface="Calibri" panose="020F0502020204030204" pitchFamily="34" charset="0"/>
              </a:rPr>
              <a:t>Universitäten und Fachhochschulen vor Ort (z.B. bei den Tagen der offenen Tür)</a:t>
            </a:r>
          </a:p>
          <a:p>
            <a:pPr>
              <a:buClrTx/>
              <a:buFontTx/>
              <a:buChar char="•"/>
            </a:pPr>
            <a:r>
              <a:rPr lang="de-DE" altLang="de-DE" sz="1800">
                <a:latin typeface="Calibri" panose="020F0502020204030204" pitchFamily="34" charset="0"/>
              </a:rPr>
              <a:t>Studienmessen</a:t>
            </a:r>
          </a:p>
          <a:p>
            <a:pPr>
              <a:buClrTx/>
              <a:buFontTx/>
              <a:buChar char="•"/>
            </a:pPr>
            <a:r>
              <a:rPr lang="de-DE" altLang="de-DE" sz="1800">
                <a:latin typeface="Calibri" panose="020F0502020204030204" pitchFamily="34" charset="0"/>
              </a:rPr>
              <a:t>Gespräche mit Studentinnen und Studenten und Professoren</a:t>
            </a:r>
          </a:p>
          <a:p>
            <a:pPr>
              <a:buClrTx/>
              <a:buFontTx/>
              <a:buChar char="•"/>
            </a:pPr>
            <a:r>
              <a:rPr lang="de-DE" altLang="de-DE" sz="1800">
                <a:latin typeface="Calibri" panose="020F0502020204030204" pitchFamily="34" charset="0"/>
              </a:rPr>
              <a:t>Austausch mit Berufsexpertinnen und –experten</a:t>
            </a:r>
          </a:p>
          <a:p>
            <a:pPr>
              <a:buClrTx/>
              <a:buFontTx/>
              <a:buNone/>
            </a:pPr>
            <a:endParaRPr lang="de-DE" altLang="de-DE" sz="1800">
              <a:latin typeface="Calibri" panose="020F0502020204030204" pitchFamily="34" charset="0"/>
            </a:endParaRPr>
          </a:p>
          <a:p>
            <a:pPr>
              <a:buClrTx/>
              <a:buFontTx/>
              <a:buChar char="•"/>
            </a:pPr>
            <a:endParaRPr lang="de-DE" altLang="de-DE" sz="1600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de-DE" altLang="de-DE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052737"/>
            <a:ext cx="8373616" cy="53285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de-DE" altLang="de-DE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Studieren – eine Checkliste</a:t>
            </a:r>
            <a:endParaRPr lang="de-DE" altLang="de-DE" sz="1600" i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de-DE" sz="1200" b="1" i="1" u="sng" dirty="0">
                <a:latin typeface="Calibri" panose="020F0502020204030204" pitchFamily="34" charset="0"/>
              </a:rPr>
              <a:t>Allgemeines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Ich kenne meine Interessen und Fähigkeiten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Ich verschaffe mir einen Überblick über Studienmöglichkeiten </a:t>
            </a:r>
            <a:r>
              <a:rPr lang="de-DE" altLang="de-DE" sz="1000" u="sng" dirty="0">
                <a:solidFill>
                  <a:schemeClr val="accent2"/>
                </a:solidFill>
                <a:latin typeface="Calibri" panose="020F0502020204030204" pitchFamily="34" charset="0"/>
              </a:rPr>
              <a:t>www.provinz.bz.it/berufsberatung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Welche Interessen und Fähigkeiten brauche ich generell für ein Studium und für das Studium meiner Wahl im Speziellen?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Universität oder Fachhochschule?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Studienorte (Inland/Ausland)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Studienaufbau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Studiengebühren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Lebenskosten allgemein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Informationen zum gewählten Studienort</a:t>
            </a:r>
          </a:p>
          <a:p>
            <a:pPr>
              <a:lnSpc>
                <a:spcPct val="80000"/>
              </a:lnSpc>
            </a:pPr>
            <a:endParaRPr lang="de-DE" altLang="de-DE" sz="10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de-DE" sz="1200" b="1" i="1" u="sng" dirty="0">
                <a:latin typeface="Calibri" panose="020F0502020204030204" pitchFamily="34" charset="0"/>
              </a:rPr>
              <a:t>Ausbildungsinhalte/-organisation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Studienplan und Fächer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Theorie/Praxisbezug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Organisationsform (Vollzeit/Teilzeit, Fernstudium usw.)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Mobilität (Auslandsaufenthalte, Doppelabschlüsse usw.)</a:t>
            </a:r>
          </a:p>
          <a:p>
            <a:pPr>
              <a:lnSpc>
                <a:spcPct val="80000"/>
              </a:lnSpc>
            </a:pPr>
            <a:endParaRPr lang="de-DE" altLang="de-DE" sz="1200" b="1" i="1" u="sng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de-DE" sz="1200" b="1" i="1" u="sng" dirty="0">
                <a:latin typeface="Calibri" panose="020F0502020204030204" pitchFamily="34" charset="0"/>
              </a:rPr>
              <a:t>Zulassungsbedingungen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Zulassungsbeschränkung/Aufnahmeprüfung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Bewerbungsfristen und –unterlagen</a:t>
            </a:r>
          </a:p>
          <a:p>
            <a:pPr>
              <a:lnSpc>
                <a:spcPct val="80000"/>
              </a:lnSpc>
            </a:pPr>
            <a:r>
              <a:rPr lang="de-DE" altLang="de-DE" sz="1000" dirty="0">
                <a:latin typeface="Calibri" panose="020F0502020204030204" pitchFamily="34" charset="0"/>
              </a:rPr>
              <a:t>Besondere Voraussetzungen für die Zulassung (Ergänzungsprüfungen, Praktikum usw.)</a:t>
            </a:r>
          </a:p>
          <a:p>
            <a:pPr>
              <a:lnSpc>
                <a:spcPct val="80000"/>
              </a:lnSpc>
            </a:pPr>
            <a:endParaRPr lang="de-DE" altLang="de-DE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81075"/>
            <a:ext cx="8642350" cy="511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de-DE" altLang="de-DE" sz="1200" b="1" i="1" u="sng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de-DE" sz="1200" b="1" i="1" u="sng" dirty="0">
                <a:latin typeface="Calibri" panose="020F0502020204030204" pitchFamily="34" charset="0"/>
              </a:rPr>
              <a:t>Fördermöglichkeiten und Wohnen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Studienbeihilfen (z.B. nach wirtschaftlicher Bedürftigkeit, Leistungsstipendien)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Weitere Begünstigungen, z.B. Rückerstattung der Studiengebühren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Unterkunft während des Studiums (z.B. Heimplätze)</a:t>
            </a:r>
          </a:p>
          <a:p>
            <a:pPr>
              <a:lnSpc>
                <a:spcPct val="80000"/>
              </a:lnSpc>
            </a:pPr>
            <a:r>
              <a:rPr lang="de-DE" altLang="de-DE" sz="1200" u="sng" dirty="0">
                <a:solidFill>
                  <a:srgbClr val="3366FF"/>
                </a:solidFill>
                <a:latin typeface="Calibri" panose="020F0502020204030204" pitchFamily="34" charset="0"/>
              </a:rPr>
              <a:t>http://www.provinz.bz.it/bildungsfoerderung/foerderungen-studierende.asp</a:t>
            </a:r>
          </a:p>
          <a:p>
            <a:pPr>
              <a:lnSpc>
                <a:spcPct val="80000"/>
              </a:lnSpc>
            </a:pPr>
            <a:endParaRPr lang="de-DE" altLang="de-DE" sz="1200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de-DE" sz="1200" b="1" i="1" u="sng" dirty="0">
                <a:latin typeface="Calibri" panose="020F0502020204030204" pitchFamily="34" charset="0"/>
              </a:rPr>
              <a:t>Abschluss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Erreichter Studienabschluss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Studientitelanerkennung in Südtirol bzw. Italien</a:t>
            </a:r>
          </a:p>
          <a:p>
            <a:pPr>
              <a:lnSpc>
                <a:spcPct val="80000"/>
              </a:lnSpc>
            </a:pPr>
            <a:r>
              <a:rPr lang="de-DE" altLang="de-DE" sz="1200" u="sng" dirty="0">
                <a:solidFill>
                  <a:srgbClr val="3366FF"/>
                </a:solidFill>
                <a:latin typeface="Calibri" panose="020F0502020204030204" pitchFamily="34" charset="0"/>
              </a:rPr>
              <a:t>http://www.provinz.bz.it/bildungsfoerderung/studieninformation/studieninformation.asp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wichtig: sich laufend erkundigen!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Anerkennung von Berufsqualifikationen</a:t>
            </a:r>
          </a:p>
          <a:p>
            <a:pPr>
              <a:lnSpc>
                <a:spcPct val="80000"/>
              </a:lnSpc>
            </a:pPr>
            <a:endParaRPr lang="de-DE" altLang="de-DE" sz="12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de-DE" sz="1200" b="1" i="1" u="sng" dirty="0">
                <a:latin typeface="Calibri" panose="020F0502020204030204" pitchFamily="34" charset="0"/>
              </a:rPr>
              <a:t>Beschäftigung- und Arbeitssituation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Berufliche Beschäftigungsmöglichkeiten</a:t>
            </a:r>
          </a:p>
          <a:p>
            <a:pPr>
              <a:lnSpc>
                <a:spcPct val="80000"/>
              </a:lnSpc>
            </a:pPr>
            <a:r>
              <a:rPr lang="de-DE" altLang="de-DE" sz="1200" dirty="0">
                <a:latin typeface="Calibri" panose="020F0502020204030204" pitchFamily="34" charset="0"/>
              </a:rPr>
              <a:t>Derzeitige Arbeitsmarktlage</a:t>
            </a:r>
          </a:p>
          <a:p>
            <a:pPr>
              <a:lnSpc>
                <a:spcPct val="80000"/>
              </a:lnSpc>
            </a:pPr>
            <a:endParaRPr lang="de-DE" altLang="de-DE" sz="12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de-DE" sz="1200" i="1" dirty="0">
                <a:latin typeface="Calibri" panose="020F0502020204030204" pitchFamily="34" charset="0"/>
              </a:rPr>
              <a:t>Aus: Abschluss der Oberschule: und dann? Ein </a:t>
            </a:r>
            <a:r>
              <a:rPr lang="de-DE" altLang="de-DE" sz="1200" i="1" u="sng" dirty="0">
                <a:latin typeface="Calibri" panose="020F0502020204030204" pitchFamily="34" charset="0"/>
              </a:rPr>
              <a:t>Leitfaden zur Selbsterkundung</a:t>
            </a:r>
            <a:r>
              <a:rPr lang="de-DE" altLang="de-DE" sz="1200" i="1" dirty="0">
                <a:latin typeface="Calibri" panose="020F0502020204030204" pitchFamily="34" charset="0"/>
              </a:rPr>
              <a:t> des Amtes für Ausbildungs- und Berufsberatung,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31800" y="1125538"/>
            <a:ext cx="827722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5613"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914400" indent="-457200"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de-DE" b="1">
                <a:solidFill>
                  <a:srgbClr val="99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b="1" u="sng">
                <a:solidFill>
                  <a:srgbClr val="990000"/>
                </a:solidFill>
                <a:latin typeface="Calibri" panose="020F0502020204030204" pitchFamily="34" charset="0"/>
              </a:rPr>
              <a:t>Inhalt</a:t>
            </a:r>
            <a:r>
              <a:rPr lang="de-DE" altLang="de-DE" b="1">
                <a:solidFill>
                  <a:srgbClr val="3366FF"/>
                </a:solidFill>
                <a:latin typeface="Calibri" panose="020F0502020204030204" pitchFamily="34" charset="0"/>
              </a:rPr>
              <a:t> </a:t>
            </a:r>
            <a:r>
              <a:rPr lang="de-DE" altLang="de-DE" b="1">
                <a:solidFill>
                  <a:srgbClr val="6699FF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000" b="1">
                <a:solidFill>
                  <a:srgbClr val="6699FF"/>
                </a:solidFill>
                <a:latin typeface="Calibri" panose="020F0502020204030204" pitchFamily="34" charset="0"/>
              </a:rPr>
              <a:t>  </a:t>
            </a:r>
            <a:r>
              <a:rPr lang="de-DE" altLang="de-DE" sz="3000" b="1">
                <a:solidFill>
                  <a:srgbClr val="3366FF"/>
                </a:solidFill>
                <a:latin typeface="Calibri" panose="020F0502020204030204" pitchFamily="34" charset="0"/>
              </a:rPr>
              <a:t>  </a:t>
            </a:r>
            <a:r>
              <a:rPr lang="de-DE" altLang="de-DE" sz="3000" b="1">
                <a:latin typeface="Calibri" panose="020F0502020204030204" pitchFamily="34" charset="0"/>
              </a:rPr>
              <a:t>                        </a:t>
            </a:r>
          </a:p>
          <a:p>
            <a:pPr algn="ctr">
              <a:buClrTx/>
              <a:buFontTx/>
              <a:buNone/>
            </a:pPr>
            <a:endParaRPr lang="de-DE" altLang="de-DE" sz="2000" b="1">
              <a:latin typeface="Calibri" panose="020F0502020204030204" pitchFamily="34" charset="0"/>
            </a:endParaRPr>
          </a:p>
          <a:p>
            <a:pPr lvl="1" algn="ctr" eaLnBrk="1"/>
            <a:r>
              <a:rPr lang="de-DE" altLang="de-DE" sz="2000" b="1">
                <a:latin typeface="Calibri" panose="020F0502020204030204" pitchFamily="34" charset="0"/>
              </a:rPr>
              <a:t>WAS ist die Futurum?</a:t>
            </a:r>
          </a:p>
          <a:p>
            <a:pPr lvl="1" algn="ctr" eaLnBrk="1"/>
            <a:endParaRPr lang="de-DE" altLang="de-DE" sz="2000" b="1">
              <a:latin typeface="Calibri" panose="020F0502020204030204" pitchFamily="34" charset="0"/>
            </a:endParaRPr>
          </a:p>
          <a:p>
            <a:pPr lvl="1" algn="ctr" eaLnBrk="1"/>
            <a:r>
              <a:rPr lang="de-DE" altLang="de-DE" sz="2000" b="1">
                <a:latin typeface="Calibri" panose="020F0502020204030204" pitchFamily="34" charset="0"/>
              </a:rPr>
              <a:t>WAS finde ich dort?</a:t>
            </a:r>
          </a:p>
          <a:p>
            <a:pPr lvl="1" algn="ctr" eaLnBrk="1"/>
            <a:endParaRPr lang="de-DE" altLang="de-DE" sz="2000" b="1">
              <a:latin typeface="Calibri" panose="020F0502020204030204" pitchFamily="34" charset="0"/>
            </a:endParaRPr>
          </a:p>
          <a:p>
            <a:pPr lvl="1" algn="ctr" eaLnBrk="1"/>
            <a:r>
              <a:rPr lang="de-DE" altLang="de-DE" sz="2000" b="1">
                <a:latin typeface="Calibri" panose="020F0502020204030204" pitchFamily="34" charset="0"/>
              </a:rPr>
              <a:t>WO und WANN findet sie statt?</a:t>
            </a:r>
          </a:p>
          <a:p>
            <a:pPr lvl="1" algn="ctr" eaLnBrk="1"/>
            <a:endParaRPr lang="de-DE" altLang="de-DE" sz="2000" b="1">
              <a:latin typeface="Calibri" panose="020F0502020204030204" pitchFamily="34" charset="0"/>
            </a:endParaRPr>
          </a:p>
          <a:p>
            <a:pPr lvl="1" algn="ctr" eaLnBrk="1"/>
            <a:r>
              <a:rPr lang="de-DE" altLang="de-DE" sz="2000" b="1">
                <a:latin typeface="Calibri" panose="020F0502020204030204" pitchFamily="34" charset="0"/>
              </a:rPr>
              <a:t>WER wird informiert?</a:t>
            </a:r>
          </a:p>
          <a:p>
            <a:pPr lvl="1" algn="ctr" eaLnBrk="1"/>
            <a:endParaRPr lang="de-DE" altLang="de-DE" sz="2000" b="1">
              <a:latin typeface="Calibri" panose="020F0502020204030204" pitchFamily="34" charset="0"/>
            </a:endParaRPr>
          </a:p>
          <a:p>
            <a:pPr lvl="1" algn="ctr" eaLnBrk="1"/>
            <a:r>
              <a:rPr lang="de-DE" altLang="de-DE" sz="2000" b="1">
                <a:latin typeface="Calibri" panose="020F0502020204030204" pitchFamily="34" charset="0"/>
              </a:rPr>
              <a:t>WIE informiere ich mich?</a:t>
            </a:r>
          </a:p>
          <a:p>
            <a:pPr lvl="1" algn="just" eaLnBrk="1"/>
            <a:endParaRPr lang="de-DE" altLang="de-DE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5B8505C4-D142-4227-8625-5D180B10D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81075"/>
            <a:ext cx="82772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5613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buSzPct val="100000"/>
            </a:pPr>
            <a:endParaRPr lang="de-DE" altLang="de-DE" b="1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algn="ctr">
              <a:buSzPct val="100000"/>
            </a:pPr>
            <a:r>
              <a:rPr lang="de-DE" altLang="de-DE" b="1" dirty="0">
                <a:solidFill>
                  <a:srgbClr val="990000"/>
                </a:solidFill>
                <a:latin typeface="Arial" panose="020B0604020202020204" pitchFamily="34" charset="0"/>
              </a:rPr>
              <a:t>WAS ist die Bildungsmesse Futurum?</a:t>
            </a:r>
            <a:endParaRPr lang="de-DE" altLang="de-DE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SzPct val="100000"/>
            </a:pPr>
            <a:endParaRPr lang="de-DE" altLang="de-DE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SzPct val="100000"/>
            </a:pPr>
            <a:endParaRPr lang="de-DE" altLang="de-DE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SzPct val="100000"/>
            </a:pPr>
            <a:endParaRPr lang="de-DE" altLang="de-DE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SzPct val="100000"/>
            </a:pPr>
            <a:endParaRPr lang="de-DE" altLang="de-DE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/>
            <a:r>
              <a:rPr lang="it-IT" altLang="de-DE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Sie</a:t>
            </a:r>
            <a:r>
              <a:rPr lang="it-IT" alt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altLang="de-DE" sz="2000" b="1" u="sng" dirty="0" err="1">
                <a:solidFill>
                  <a:srgbClr val="000000"/>
                </a:solidFill>
                <a:latin typeface="Arial" panose="020B0604020202020204" pitchFamily="34" charset="0"/>
              </a:rPr>
              <a:t>informiert</a:t>
            </a:r>
            <a:r>
              <a:rPr lang="it-IT" alt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und </a:t>
            </a:r>
            <a:r>
              <a:rPr lang="it-IT" altLang="de-DE" sz="2000" b="1" u="sng" dirty="0" err="1">
                <a:solidFill>
                  <a:srgbClr val="000000"/>
                </a:solidFill>
                <a:latin typeface="Arial" panose="020B0604020202020204" pitchFamily="34" charset="0"/>
              </a:rPr>
              <a:t>orientiert</a:t>
            </a:r>
            <a:r>
              <a:rPr lang="it-IT" alt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altLang="de-DE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zu</a:t>
            </a:r>
            <a:r>
              <a:rPr lang="it-IT" alt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altLang="de-DE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den</a:t>
            </a:r>
            <a:r>
              <a:rPr lang="it-IT" alt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altLang="de-DE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Themen</a:t>
            </a:r>
            <a:endParaRPr lang="it-IT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/>
            <a:r>
              <a:rPr lang="it-IT" altLang="de-DE" sz="3200" b="1" dirty="0">
                <a:solidFill>
                  <a:srgbClr val="000000"/>
                </a:solidFill>
                <a:latin typeface="Arial" panose="020B0604020202020204" pitchFamily="34" charset="0"/>
              </a:rPr>
              <a:t>BILDUNG UND BERUF</a:t>
            </a:r>
          </a:p>
          <a:p>
            <a:pPr algn="ctr" eaLnBrk="1"/>
            <a:endParaRPr lang="it-IT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/>
            <a:endParaRPr lang="it-IT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buSzPct val="100000"/>
            </a:pP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buSzPct val="100000"/>
            </a:pPr>
            <a:r>
              <a:rPr lang="de-DE" alt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	Sie bietet die Möglichkeit im Gespräch mit Fachleuten Anregungen für eine </a:t>
            </a:r>
            <a:r>
              <a:rPr lang="de-DE" altLang="de-DE" sz="2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bewusste Entscheidung</a:t>
            </a:r>
            <a:r>
              <a:rPr lang="de-DE" alt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zu erhalten.</a:t>
            </a:r>
            <a:endParaRPr lang="it-IT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buSzPct val="100000"/>
            </a:pPr>
            <a:endParaRPr lang="it-IT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buSzPct val="100000"/>
            </a:pPr>
            <a:endParaRPr lang="it-IT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66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3C4CC1E-5325-4BCE-B887-73946864C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124744"/>
            <a:ext cx="8281988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8788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914400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371600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828800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286000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000" b="1" dirty="0">
                <a:solidFill>
                  <a:srgbClr val="990000"/>
                </a:solidFill>
                <a:latin typeface="Arial" panose="020B0604020202020204" pitchFamily="34" charset="0"/>
              </a:rPr>
              <a:t>WAS bietet die 7. Auflage der Bildungsmesse Futurum?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b="1" dirty="0">
              <a:solidFill>
                <a:srgbClr val="6699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b="1" dirty="0">
              <a:solidFill>
                <a:srgbClr val="6699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b="1" dirty="0">
                <a:solidFill>
                  <a:srgbClr val="00B05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 Schwerpunkte: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b="1" dirty="0">
              <a:solidFill>
                <a:srgbClr val="538135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b="1" dirty="0">
              <a:solidFill>
                <a:srgbClr val="538135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Bildungsmesse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8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Landesmeisterschaft "Berufe im Wettbewerb“/World Skills </a:t>
            </a:r>
            <a:r>
              <a:rPr lang="de-DE" altLang="de-DE" sz="2800" b="1" dirty="0" err="1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Italy</a:t>
            </a:r>
            <a:r>
              <a:rPr lang="de-DE" altLang="de-DE" sz="28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2018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800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JobInfo</a:t>
            </a:r>
            <a:endParaRPr lang="de-DE" altLang="de-DE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95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A38F51C2-61FB-4674-9055-5716FA59E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052736"/>
            <a:ext cx="86423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8788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914400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371600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828800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286000" indent="-457200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7432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32004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6576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4114800" indent="-4572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buSzPct val="100000"/>
            </a:pPr>
            <a:r>
              <a:rPr lang="de-DE" altLang="de-DE" sz="2600" b="1" u="sng" dirty="0">
                <a:solidFill>
                  <a:srgbClr val="990000"/>
                </a:solidFill>
                <a:latin typeface="Calibri" panose="020F0502020204030204" pitchFamily="34" charset="0"/>
              </a:rPr>
              <a:t>WAS finde ich dort?</a:t>
            </a:r>
            <a:r>
              <a:rPr lang="de-DE" altLang="de-DE" sz="3000" b="1" u="sng" dirty="0">
                <a:solidFill>
                  <a:srgbClr val="990000"/>
                </a:solidFill>
                <a:latin typeface="Calibri" panose="020F0502020204030204" pitchFamily="34" charset="0"/>
              </a:rPr>
              <a:t>                           </a:t>
            </a:r>
            <a:endParaRPr lang="de-DE" altLang="de-D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buSzPct val="100000"/>
            </a:pP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Die Messe FUTURUM 2018 ist in folgende Bereiche eingeteilt:</a:t>
            </a:r>
            <a:endParaRPr lang="de-DE" altLang="de-DE" sz="2000" b="1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eaLnBrk="1">
              <a:buSzPct val="100000"/>
            </a:pPr>
            <a:endParaRPr lang="de-DE" altLang="de-D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buSzPct val="100000"/>
            </a:pPr>
            <a:r>
              <a:rPr lang="de-DE" altLang="de-DE" b="1" dirty="0">
                <a:solidFill>
                  <a:srgbClr val="FFC000"/>
                </a:solidFill>
                <a:latin typeface="Calibri" panose="020F0502020204030204" pitchFamily="34" charset="0"/>
              </a:rPr>
              <a:t>Bildungsmesse :</a:t>
            </a:r>
          </a:p>
          <a:p>
            <a:pPr algn="ctr" eaLnBrk="1">
              <a:buSzPct val="100000"/>
              <a:buFont typeface="Arial" panose="020B0604020202020204" pitchFamily="34" charset="0"/>
              <a:buChar char="•"/>
            </a:pPr>
            <a:r>
              <a:rPr lang="de-DE" altLang="de-DE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Oberstufe mit den drei </a:t>
            </a:r>
            <a:r>
              <a:rPr lang="de-DE" altLang="de-DE" sz="16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Bildungssäulen</a:t>
            </a:r>
            <a:r>
              <a:rPr lang="de-DE" altLang="de-DE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(dt./ital./lad.)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1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Gymnasien</a:t>
            </a:r>
            <a:r>
              <a:rPr lang="de-DE" altLang="de-DE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de-DE" altLang="de-DE" sz="1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Fachoberschulen</a:t>
            </a:r>
            <a:r>
              <a:rPr lang="de-DE" altLang="de-DE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de-DE" altLang="de-DE" sz="1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Berufsbildung</a:t>
            </a:r>
            <a:r>
              <a:rPr lang="de-DE" altLang="de-DE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mit beruflicher Weiterbildung</a:t>
            </a:r>
          </a:p>
          <a:p>
            <a:pPr algn="ctr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600" b="1" u="sng" dirty="0" err="1">
                <a:solidFill>
                  <a:srgbClr val="C00000"/>
                </a:solidFill>
                <a:latin typeface="Calibri" panose="020F0502020204030204" pitchFamily="34" charset="0"/>
              </a:rPr>
              <a:t>Universitäten</a:t>
            </a:r>
            <a:r>
              <a:rPr lang="de-DE" altLang="de-DE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- </a:t>
            </a:r>
            <a:r>
              <a:rPr lang="de-DE" altLang="de-DE" sz="16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Fachhochschulen aus dem In- und Ausland</a:t>
            </a:r>
          </a:p>
          <a:p>
            <a:pPr algn="ctr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1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Information</a:t>
            </a:r>
            <a:r>
              <a:rPr lang="de-DE" altLang="de-DE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-  </a:t>
            </a:r>
            <a:r>
              <a:rPr lang="de-DE" altLang="de-DE" sz="1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Beratung</a:t>
            </a:r>
            <a:r>
              <a:rPr lang="de-DE" altLang="de-DE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– </a:t>
            </a:r>
            <a:r>
              <a:rPr lang="de-DE" altLang="de-DE" sz="16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Weiterbildung</a:t>
            </a:r>
          </a:p>
          <a:p>
            <a:pPr eaLnBrk="1">
              <a:buSzPct val="100000"/>
            </a:pPr>
            <a:endParaRPr lang="it-IT" altLang="de-DE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>
              <a:buSzPct val="100000"/>
            </a:pP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Im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Rahmen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der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FUTURUM 2018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findet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die </a:t>
            </a:r>
            <a:r>
              <a:rPr lang="it-IT" altLang="de-DE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Landesmeisterschaft</a:t>
            </a:r>
            <a:r>
              <a:rPr lang="it-IT" altLang="de-DE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>
              <a:buSzPct val="100000"/>
            </a:pPr>
            <a:r>
              <a:rPr lang="it-IT" altLang="de-DE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Berufe</a:t>
            </a:r>
            <a:r>
              <a:rPr lang="it-IT" altLang="de-DE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im</a:t>
            </a:r>
            <a:r>
              <a:rPr lang="it-IT" altLang="de-DE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Wettbewerb</a:t>
            </a:r>
            <a:r>
              <a:rPr lang="it-IT" altLang="de-DE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/World skills Italy2018</a:t>
            </a:r>
            <a:r>
              <a:rPr lang="it-IT" altLang="de-DE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statt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algn="ctr" eaLnBrk="1">
              <a:buSzPct val="100000"/>
            </a:pPr>
            <a:endParaRPr lang="it-IT" altLang="de-DE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>
              <a:buSzPct val="100000"/>
            </a:pP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Zusätzlich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gibt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es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den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neuen</a:t>
            </a:r>
            <a:r>
              <a:rPr lang="it-IT" altLang="de-DE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Bereich</a:t>
            </a:r>
            <a:r>
              <a:rPr lang="it-IT" altLang="de-DE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JobInfo</a:t>
            </a:r>
            <a:r>
              <a:rPr lang="it-IT" altLang="de-DE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  <a:p>
            <a:pPr algn="ctr" eaLnBrk="1">
              <a:buSzPct val="100000"/>
            </a:pP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Jugendliche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und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Erwachsene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treten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in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direkten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Kontakt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mit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Betrieben</a:t>
            </a:r>
            <a:r>
              <a:rPr lang="it-IT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de-DE" altLang="de-DE" sz="2000" b="1" dirty="0">
              <a:solidFill>
                <a:srgbClr val="3366FF"/>
              </a:solidFill>
              <a:latin typeface="Arial" panose="020B0604020202020204" pitchFamily="34" charset="0"/>
            </a:endParaRPr>
          </a:p>
          <a:p>
            <a:pPr eaLnBrk="1">
              <a:buSzPct val="100000"/>
            </a:pPr>
            <a:endParaRPr lang="de-DE" altLang="de-DE" sz="2000" b="1" dirty="0">
              <a:solidFill>
                <a:srgbClr val="3366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69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>
            <a:extLst>
              <a:ext uri="{FF2B5EF4-FFF2-40B4-BE49-F238E27FC236}">
                <a16:creationId xmlns:a16="http://schemas.microsoft.com/office/drawing/2014/main" id="{72BBBFE7-B57D-4867-91D0-88511B91E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04813"/>
            <a:ext cx="82772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5613"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SzPct val="100000"/>
              <a:defRPr/>
            </a:pPr>
            <a:r>
              <a:rPr lang="de-DE" altLang="de-DE" sz="3000" b="1" dirty="0">
                <a:latin typeface="Arial" panose="020B0604020202020204" pitchFamily="34" charset="0"/>
              </a:rPr>
              <a:t>			  	</a:t>
            </a:r>
          </a:p>
          <a:p>
            <a:pPr>
              <a:buSzPct val="100000"/>
              <a:defRPr/>
            </a:pPr>
            <a:endParaRPr lang="de-DE" altLang="de-DE" sz="3000" b="1" dirty="0">
              <a:latin typeface="Arial" panose="020B0604020202020204" pitchFamily="34" charset="0"/>
            </a:endParaRPr>
          </a:p>
          <a:p>
            <a:pPr algn="ctr">
              <a:buSzPct val="100000"/>
              <a:defRPr/>
            </a:pPr>
            <a:r>
              <a:rPr lang="de-DE" altLang="de-DE" b="1" dirty="0">
                <a:solidFill>
                  <a:srgbClr val="990000"/>
                </a:solidFill>
                <a:latin typeface="Calibri" panose="020F0502020204030204" pitchFamily="34" charset="0"/>
              </a:rPr>
              <a:t>WAS finde ich dort?</a:t>
            </a:r>
            <a:r>
              <a:rPr lang="de-DE" altLang="de-DE" sz="3000" b="1" dirty="0">
                <a:solidFill>
                  <a:srgbClr val="990000"/>
                </a:solidFill>
                <a:latin typeface="Calibri" panose="020F0502020204030204" pitchFamily="34" charset="0"/>
              </a:rPr>
              <a:t>                           </a:t>
            </a:r>
          </a:p>
          <a:p>
            <a:pPr algn="ctr">
              <a:buSzPct val="100000"/>
              <a:defRPr/>
            </a:pPr>
            <a:endParaRPr lang="de-DE" altLang="de-DE" sz="1400" dirty="0">
              <a:latin typeface="Calibri" panose="020F0502020204030204" pitchFamily="34" charset="0"/>
            </a:endParaRPr>
          </a:p>
          <a:p>
            <a:pPr algn="ctr">
              <a:buSzPct val="100000"/>
              <a:defRPr/>
            </a:pPr>
            <a:endParaRPr lang="de-DE" altLang="de-DE" sz="1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ctr" eaLnBrk="1">
              <a:buSzPct val="100000"/>
              <a:defRPr/>
            </a:pPr>
            <a:r>
              <a:rPr lang="de-DE" alt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Bereich Information, Beratung und Weiterbildung</a:t>
            </a:r>
          </a:p>
          <a:p>
            <a:pPr algn="ctr" eaLnBrk="1">
              <a:buSzPct val="100000"/>
              <a:defRPr/>
            </a:pPr>
            <a:endParaRPr lang="de-DE" altLang="de-DE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ctr" eaLnBrk="1">
              <a:buSzPct val="100000"/>
              <a:defRPr/>
            </a:pP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Ausbildungs- , Studien- und Berufsberatung</a:t>
            </a:r>
          </a:p>
          <a:p>
            <a:pPr algn="ctr" eaLnBrk="1">
              <a:buSzPct val="100000"/>
              <a:defRPr/>
            </a:pP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Infopoint zur Messe</a:t>
            </a:r>
            <a:endParaRPr lang="de-DE" altLang="de-DE" b="1" dirty="0">
              <a:solidFill>
                <a:srgbClr val="3366FF"/>
              </a:solidFill>
              <a:latin typeface="Calibri" panose="020F0502020204030204" pitchFamily="34" charset="0"/>
            </a:endParaRPr>
          </a:p>
          <a:p>
            <a:pPr algn="ctr" eaLnBrk="1">
              <a:buSzPct val="100000"/>
              <a:defRPr/>
            </a:pP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Weiterbildung</a:t>
            </a:r>
          </a:p>
          <a:p>
            <a:pPr algn="ctr" eaLnBrk="1">
              <a:buSzPct val="100000"/>
              <a:defRPr/>
            </a:pP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Zwei- und </a:t>
            </a:r>
            <a:r>
              <a:rPr lang="de-DE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Dreisprachigkeitsprüfungen</a:t>
            </a:r>
            <a:endParaRPr lang="de-DE" altLang="de-DE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>
              <a:buSzPct val="100000"/>
              <a:defRPr/>
            </a:pP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Sprachenjahr im Ausland und Zweitsprachenjahr</a:t>
            </a:r>
          </a:p>
          <a:p>
            <a:pPr algn="ctr" eaLnBrk="1">
              <a:buSzPct val="100000"/>
              <a:defRPr/>
            </a:pP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Freiwilligendienst</a:t>
            </a:r>
          </a:p>
          <a:p>
            <a:pPr algn="ctr" eaLnBrk="1">
              <a:buSzPct val="100000"/>
              <a:defRPr/>
            </a:pPr>
            <a:r>
              <a:rPr lang="de-DE" altLang="de-DE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Wifo</a:t>
            </a: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der Handelskammer</a:t>
            </a:r>
          </a:p>
          <a:p>
            <a:pPr algn="ctr" eaLnBrk="1">
              <a:buSzPct val="100000"/>
              <a:defRPr/>
            </a:pPr>
            <a:r>
              <a:rPr lang="de-DE" altLang="de-DE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Amt für Arbeitsservice</a:t>
            </a:r>
          </a:p>
        </p:txBody>
      </p:sp>
    </p:spTree>
    <p:extLst>
      <p:ext uri="{BB962C8B-B14F-4D97-AF65-F5344CB8AC3E}">
        <p14:creationId xmlns:p14="http://schemas.microsoft.com/office/powerpoint/2010/main" val="2969869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67544" y="620688"/>
            <a:ext cx="827722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5613"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de-DE" altLang="de-DE" b="1" u="sng" dirty="0">
                <a:solidFill>
                  <a:srgbClr val="990000"/>
                </a:solidFill>
              </a:rPr>
              <a:t>WAS finde ich an der Bildungsmesse? </a:t>
            </a:r>
            <a:endParaRPr lang="de-DE" altLang="de-DE" u="sng" dirty="0">
              <a:solidFill>
                <a:srgbClr val="990000"/>
              </a:solidFill>
            </a:endParaRPr>
          </a:p>
          <a:p>
            <a:pPr algn="ctr"/>
            <a:r>
              <a:rPr lang="de-DE" altLang="de-DE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Bereich Universität und Fachhochschule </a:t>
            </a:r>
            <a:r>
              <a:rPr lang="de-DE" altLang="de-DE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Università</a:t>
            </a:r>
            <a:endParaRPr lang="de-DE" altLang="de-DE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de-DE" altLang="de-DE" sz="10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Freie Universität Bozen </a:t>
            </a:r>
            <a:r>
              <a:rPr lang="de-DE" altLang="de-DE" sz="1100" b="1" dirty="0" err="1">
                <a:solidFill>
                  <a:srgbClr val="3366FF"/>
                </a:solidFill>
              </a:rPr>
              <a:t>Libera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  <a:r>
              <a:rPr lang="de-DE" altLang="de-DE" sz="1100" b="1" dirty="0" err="1">
                <a:solidFill>
                  <a:srgbClr val="3366FF"/>
                </a:solidFill>
              </a:rPr>
              <a:t>Universit</a:t>
            </a:r>
            <a:r>
              <a:rPr lang="it-IT" altLang="de-DE" sz="1100" b="1" dirty="0">
                <a:solidFill>
                  <a:srgbClr val="3366FF"/>
                </a:solidFill>
              </a:rPr>
              <a:t>à di Bolzano</a:t>
            </a:r>
            <a:endParaRPr lang="de-DE" altLang="de-DE" sz="1100" b="1" dirty="0">
              <a:solidFill>
                <a:srgbClr val="3366FF"/>
              </a:solidFill>
            </a:endParaRP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Landesfachhochschule für Gesundheitsberufe „</a:t>
            </a:r>
            <a:r>
              <a:rPr lang="de-DE" altLang="de-DE" sz="1100" b="1" dirty="0" err="1">
                <a:solidFill>
                  <a:srgbClr val="008000"/>
                </a:solidFill>
              </a:rPr>
              <a:t>Claudiana</a:t>
            </a:r>
            <a:r>
              <a:rPr lang="de-DE" altLang="de-DE" sz="1100" b="1" dirty="0">
                <a:solidFill>
                  <a:srgbClr val="008000"/>
                </a:solidFill>
              </a:rPr>
              <a:t>“ </a:t>
            </a:r>
            <a:r>
              <a:rPr lang="de-DE" altLang="de-DE" sz="1100" b="1" dirty="0" err="1">
                <a:solidFill>
                  <a:srgbClr val="3366FF"/>
                </a:solidFill>
              </a:rPr>
              <a:t>Scuola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  <a:r>
              <a:rPr lang="de-DE" altLang="de-DE" sz="1100" b="1" dirty="0" err="1">
                <a:solidFill>
                  <a:srgbClr val="3366FF"/>
                </a:solidFill>
              </a:rPr>
              <a:t>Provinciale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  <a:r>
              <a:rPr lang="de-DE" altLang="de-DE" sz="1100" b="1" dirty="0" err="1">
                <a:solidFill>
                  <a:srgbClr val="3366FF"/>
                </a:solidFill>
              </a:rPr>
              <a:t>Superiore</a:t>
            </a:r>
            <a:r>
              <a:rPr lang="de-DE" altLang="de-DE" sz="1100" b="1" dirty="0">
                <a:solidFill>
                  <a:srgbClr val="3366FF"/>
                </a:solidFill>
              </a:rPr>
              <a:t> di </a:t>
            </a:r>
            <a:r>
              <a:rPr lang="de-DE" altLang="de-DE" sz="1100" b="1" dirty="0" err="1">
                <a:solidFill>
                  <a:srgbClr val="3366FF"/>
                </a:solidFill>
              </a:rPr>
              <a:t>Sanità</a:t>
            </a:r>
            <a:r>
              <a:rPr lang="de-DE" altLang="de-DE" sz="1100" b="1" dirty="0">
                <a:solidFill>
                  <a:srgbClr val="3366FF"/>
                </a:solidFill>
              </a:rPr>
              <a:t> „</a:t>
            </a:r>
            <a:r>
              <a:rPr lang="de-DE" altLang="de-DE" sz="1100" b="1" dirty="0" err="1">
                <a:solidFill>
                  <a:srgbClr val="3366FF"/>
                </a:solidFill>
              </a:rPr>
              <a:t>Claudiana</a:t>
            </a:r>
            <a:r>
              <a:rPr lang="de-DE" altLang="de-DE" sz="1100" b="1" dirty="0">
                <a:solidFill>
                  <a:srgbClr val="3366FF"/>
                </a:solidFill>
              </a:rPr>
              <a:t>“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Hochschule für Musik Bozen</a:t>
            </a:r>
            <a:r>
              <a:rPr lang="de-DE" altLang="de-DE" sz="1100" b="1" dirty="0">
                <a:solidFill>
                  <a:srgbClr val="3366FF"/>
                </a:solidFill>
              </a:rPr>
              <a:t>  IAF Conservatorio „Monteverdi“ Bolzano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Theologische Hochschule Brixen</a:t>
            </a:r>
            <a:r>
              <a:rPr lang="de-DE" altLang="de-DE" sz="1100" b="1" dirty="0">
                <a:solidFill>
                  <a:srgbClr val="3366FF"/>
                </a:solidFill>
              </a:rPr>
              <a:t> Studio </a:t>
            </a:r>
            <a:r>
              <a:rPr lang="de-DE" altLang="de-DE" sz="1100" b="1" dirty="0" err="1">
                <a:solidFill>
                  <a:srgbClr val="3366FF"/>
                </a:solidFill>
              </a:rPr>
              <a:t>Teologico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  <a:r>
              <a:rPr lang="de-DE" altLang="de-DE" sz="1100" b="1" dirty="0" err="1">
                <a:solidFill>
                  <a:srgbClr val="3366FF"/>
                </a:solidFill>
              </a:rPr>
              <a:t>Accademico</a:t>
            </a:r>
            <a:r>
              <a:rPr lang="de-DE" altLang="de-DE" sz="1100" b="1" dirty="0">
                <a:solidFill>
                  <a:srgbClr val="3366FF"/>
                </a:solidFill>
              </a:rPr>
              <a:t> Bressanone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Österreichische Universitäten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Universität Innsbruck 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Alpen-Adria- Universität Klagenfurt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Montanuniversität Leoben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Universität J.K. Linz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Fachhochschule Johanneum Graz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MCI Management Center Innsbruck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Fachhochschule Kärnten – </a:t>
            </a:r>
            <a:r>
              <a:rPr lang="de-DE" altLang="de-DE" sz="1100" b="1" dirty="0" err="1">
                <a:solidFill>
                  <a:srgbClr val="008000"/>
                </a:solidFill>
              </a:rPr>
              <a:t>Carinthia</a:t>
            </a:r>
            <a:endParaRPr lang="de-DE" altLang="de-DE" sz="1100" b="1" dirty="0">
              <a:solidFill>
                <a:srgbClr val="008000"/>
              </a:solidFill>
            </a:endParaRP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Fachhochschule Kufstein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Fachhochschule Salzburg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Umit Hall in Tirol</a:t>
            </a:r>
          </a:p>
          <a:p>
            <a:pPr algn="ctr"/>
            <a:r>
              <a:rPr lang="de-DE" altLang="de-DE" sz="1100" b="1">
                <a:solidFill>
                  <a:srgbClr val="008000"/>
                </a:solidFill>
              </a:rPr>
              <a:t>Fachhochschule </a:t>
            </a:r>
            <a:r>
              <a:rPr lang="de-DE" altLang="de-DE" sz="1100" b="1" dirty="0">
                <a:solidFill>
                  <a:srgbClr val="008000"/>
                </a:solidFill>
              </a:rPr>
              <a:t>Wiener Neustadt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Technische Universität München</a:t>
            </a:r>
          </a:p>
          <a:p>
            <a:pPr algn="ctr"/>
            <a:r>
              <a:rPr lang="de-DE" altLang="de-DE" sz="1100" b="1" dirty="0">
                <a:solidFill>
                  <a:srgbClr val="008000"/>
                </a:solidFill>
              </a:rPr>
              <a:t>Ludwig-Maximilians-Universität München</a:t>
            </a:r>
          </a:p>
          <a:p>
            <a:pPr algn="ctr"/>
            <a:r>
              <a:rPr lang="de-DE" altLang="de-DE" sz="1100" b="1" dirty="0" err="1">
                <a:solidFill>
                  <a:srgbClr val="3366FF"/>
                </a:solidFill>
              </a:rPr>
              <a:t>Università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  <a:r>
              <a:rPr lang="de-DE" altLang="de-DE" sz="1100" b="1" dirty="0" err="1">
                <a:solidFill>
                  <a:srgbClr val="3366FF"/>
                </a:solidFill>
              </a:rPr>
              <a:t>degli</a:t>
            </a:r>
            <a:r>
              <a:rPr lang="de-DE" altLang="de-DE" sz="1100" b="1" dirty="0">
                <a:solidFill>
                  <a:srgbClr val="3366FF"/>
                </a:solidFill>
              </a:rPr>
              <a:t> Studi di </a:t>
            </a:r>
            <a:r>
              <a:rPr lang="de-DE" altLang="de-DE" sz="1100" b="1" dirty="0" err="1">
                <a:solidFill>
                  <a:srgbClr val="3366FF"/>
                </a:solidFill>
              </a:rPr>
              <a:t>Trento</a:t>
            </a:r>
            <a:endParaRPr lang="de-DE" altLang="de-DE" sz="1100" b="1" dirty="0">
              <a:solidFill>
                <a:srgbClr val="3366FF"/>
              </a:solidFill>
            </a:endParaRPr>
          </a:p>
          <a:p>
            <a:pPr algn="ctr"/>
            <a:r>
              <a:rPr lang="de-DE" altLang="de-DE" sz="1100" b="1" dirty="0" err="1">
                <a:solidFill>
                  <a:srgbClr val="3366FF"/>
                </a:solidFill>
              </a:rPr>
              <a:t>Università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  <a:r>
              <a:rPr lang="de-DE" altLang="de-DE" sz="1100" b="1" dirty="0" err="1">
                <a:solidFill>
                  <a:srgbClr val="3366FF"/>
                </a:solidFill>
              </a:rPr>
              <a:t>degli</a:t>
            </a:r>
            <a:r>
              <a:rPr lang="de-DE" altLang="de-DE" sz="1100" b="1" dirty="0">
                <a:solidFill>
                  <a:srgbClr val="3366FF"/>
                </a:solidFill>
              </a:rPr>
              <a:t> Studi Verona</a:t>
            </a:r>
          </a:p>
          <a:p>
            <a:pPr algn="ctr"/>
            <a:r>
              <a:rPr lang="de-DE" altLang="de-DE" sz="1100" b="1" dirty="0" err="1">
                <a:solidFill>
                  <a:srgbClr val="3366FF"/>
                </a:solidFill>
              </a:rPr>
              <a:t>Università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  <a:r>
              <a:rPr lang="de-DE" altLang="de-DE" sz="1100" b="1" dirty="0" err="1">
                <a:solidFill>
                  <a:srgbClr val="3366FF"/>
                </a:solidFill>
              </a:rPr>
              <a:t>degli</a:t>
            </a:r>
            <a:r>
              <a:rPr lang="de-DE" altLang="de-DE" sz="1100" b="1" dirty="0">
                <a:solidFill>
                  <a:srgbClr val="3366FF"/>
                </a:solidFill>
              </a:rPr>
              <a:t> Studi di </a:t>
            </a:r>
            <a:r>
              <a:rPr lang="de-DE" altLang="de-DE" sz="1100" b="1" dirty="0" err="1">
                <a:solidFill>
                  <a:srgbClr val="3366FF"/>
                </a:solidFill>
              </a:rPr>
              <a:t>Padova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</a:p>
          <a:p>
            <a:pPr algn="ctr"/>
            <a:r>
              <a:rPr lang="it-IT" altLang="de-DE" sz="1100" b="1" dirty="0">
                <a:solidFill>
                  <a:srgbClr val="3366FF"/>
                </a:solidFill>
              </a:rPr>
              <a:t>Università degli Studi di Bergamo </a:t>
            </a:r>
          </a:p>
          <a:p>
            <a:pPr algn="ctr"/>
            <a:r>
              <a:rPr lang="it-IT" altLang="de-DE" sz="1100" b="1" dirty="0">
                <a:solidFill>
                  <a:srgbClr val="3366FF"/>
                </a:solidFill>
              </a:rPr>
              <a:t>Università degli studi di Genova</a:t>
            </a:r>
          </a:p>
          <a:p>
            <a:pPr algn="ctr"/>
            <a:r>
              <a:rPr lang="it-IT" altLang="de-DE" sz="1100" b="1" dirty="0">
                <a:solidFill>
                  <a:srgbClr val="3366FF"/>
                </a:solidFill>
              </a:rPr>
              <a:t>Accademia delle Belle Arti di Venezia</a:t>
            </a:r>
          </a:p>
          <a:p>
            <a:pPr algn="ctr"/>
            <a:r>
              <a:rPr lang="de-DE" altLang="de-DE" sz="1100" b="1" dirty="0" err="1">
                <a:solidFill>
                  <a:srgbClr val="3366FF"/>
                </a:solidFill>
              </a:rPr>
              <a:t>Esercito</a:t>
            </a:r>
            <a:r>
              <a:rPr lang="de-DE" altLang="de-DE" sz="1100" b="1" dirty="0">
                <a:solidFill>
                  <a:srgbClr val="3366FF"/>
                </a:solidFill>
              </a:rPr>
              <a:t> </a:t>
            </a:r>
            <a:r>
              <a:rPr lang="de-DE" altLang="de-DE" sz="1100" b="1" dirty="0" err="1">
                <a:solidFill>
                  <a:srgbClr val="3366FF"/>
                </a:solidFill>
              </a:rPr>
              <a:t>Italiano</a:t>
            </a:r>
            <a:r>
              <a:rPr lang="de-DE" altLang="de-DE" sz="1100" b="1" dirty="0">
                <a:solidFill>
                  <a:srgbClr val="1F497D"/>
                </a:solidFill>
              </a:rPr>
              <a:t> </a:t>
            </a:r>
            <a:r>
              <a:rPr lang="de-DE" altLang="de-DE" sz="1100" b="1" dirty="0">
                <a:solidFill>
                  <a:srgbClr val="008000"/>
                </a:solidFill>
              </a:rPr>
              <a:t>Italienisches Heer </a:t>
            </a:r>
          </a:p>
          <a:p>
            <a:pPr algn="ctr"/>
            <a:r>
              <a:rPr lang="de-DE" altLang="de-DE" sz="1100" b="1" dirty="0">
                <a:solidFill>
                  <a:schemeClr val="tx1"/>
                </a:solidFill>
              </a:rPr>
              <a:t>Hochschulförderung und Studieninformation/ </a:t>
            </a:r>
            <a:r>
              <a:rPr lang="de-DE" altLang="de-DE" sz="1100" b="1" dirty="0" err="1">
                <a:solidFill>
                  <a:schemeClr val="tx1"/>
                </a:solidFill>
              </a:rPr>
              <a:t>Assistenza</a:t>
            </a:r>
            <a:r>
              <a:rPr lang="de-DE" altLang="de-DE" sz="1100" b="1" dirty="0">
                <a:solidFill>
                  <a:schemeClr val="tx1"/>
                </a:solidFill>
              </a:rPr>
              <a:t> </a:t>
            </a:r>
            <a:r>
              <a:rPr lang="de-DE" altLang="de-DE" sz="1100" b="1" dirty="0" err="1">
                <a:solidFill>
                  <a:schemeClr val="tx1"/>
                </a:solidFill>
              </a:rPr>
              <a:t>Universitaria</a:t>
            </a:r>
            <a:r>
              <a:rPr lang="de-DE" altLang="de-DE" sz="1100" b="1" dirty="0">
                <a:solidFill>
                  <a:schemeClr val="tx1"/>
                </a:solidFill>
              </a:rPr>
              <a:t> e </a:t>
            </a:r>
            <a:r>
              <a:rPr lang="de-DE" altLang="de-DE" sz="1100" b="1" dirty="0" err="1">
                <a:solidFill>
                  <a:schemeClr val="tx1"/>
                </a:solidFill>
              </a:rPr>
              <a:t>Informazione</a:t>
            </a:r>
            <a:r>
              <a:rPr lang="de-DE" altLang="de-DE" sz="1100" b="1" dirty="0">
                <a:solidFill>
                  <a:schemeClr val="tx1"/>
                </a:solidFill>
              </a:rPr>
              <a:t> </a:t>
            </a:r>
            <a:r>
              <a:rPr lang="de-DE" altLang="de-DE" sz="1100" b="1" dirty="0" err="1">
                <a:solidFill>
                  <a:schemeClr val="tx1"/>
                </a:solidFill>
              </a:rPr>
              <a:t>Universitaria</a:t>
            </a:r>
            <a:r>
              <a:rPr lang="de-DE" altLang="de-DE" sz="1100" b="1" dirty="0">
                <a:solidFill>
                  <a:schemeClr val="tx1"/>
                </a:solidFill>
              </a:rPr>
              <a:t> Alto </a:t>
            </a:r>
            <a:r>
              <a:rPr lang="de-DE" altLang="de-DE" sz="1100" b="1" dirty="0" err="1">
                <a:solidFill>
                  <a:schemeClr val="tx1"/>
                </a:solidFill>
              </a:rPr>
              <a:t>Adige</a:t>
            </a:r>
            <a:endParaRPr lang="de-DE" altLang="de-DE" sz="1100" b="1" dirty="0">
              <a:solidFill>
                <a:schemeClr val="tx1"/>
              </a:solidFill>
            </a:endParaRPr>
          </a:p>
          <a:p>
            <a:pPr algn="ctr"/>
            <a:r>
              <a:rPr lang="de-DE" altLang="de-DE" sz="1100" b="1" dirty="0">
                <a:solidFill>
                  <a:schemeClr val="tx1"/>
                </a:solidFill>
              </a:rPr>
              <a:t>Südtiroler HochschülerInnenschaft/ </a:t>
            </a:r>
            <a:r>
              <a:rPr lang="de-DE" altLang="de-DE" sz="1100" b="1" dirty="0" err="1">
                <a:solidFill>
                  <a:schemeClr val="tx1"/>
                </a:solidFill>
              </a:rPr>
              <a:t>Associazione</a:t>
            </a:r>
            <a:r>
              <a:rPr lang="de-DE" altLang="de-DE" sz="1100" b="1" dirty="0">
                <a:solidFill>
                  <a:schemeClr val="tx1"/>
                </a:solidFill>
              </a:rPr>
              <a:t> </a:t>
            </a:r>
            <a:r>
              <a:rPr lang="de-DE" altLang="de-DE" sz="1100" b="1" dirty="0" err="1">
                <a:solidFill>
                  <a:schemeClr val="tx1"/>
                </a:solidFill>
              </a:rPr>
              <a:t>studenti</a:t>
            </a:r>
            <a:r>
              <a:rPr lang="de-DE" altLang="de-DE" sz="1100" b="1" dirty="0">
                <a:solidFill>
                  <a:schemeClr val="tx1"/>
                </a:solidFill>
              </a:rPr>
              <a:t>/esse </a:t>
            </a:r>
            <a:r>
              <a:rPr lang="de-DE" altLang="de-DE" sz="1100" b="1" dirty="0" err="1">
                <a:solidFill>
                  <a:schemeClr val="tx1"/>
                </a:solidFill>
              </a:rPr>
              <a:t>universitari</a:t>
            </a:r>
            <a:r>
              <a:rPr lang="de-DE" altLang="de-DE" sz="1100" b="1" dirty="0">
                <a:solidFill>
                  <a:schemeClr val="tx1"/>
                </a:solidFill>
              </a:rPr>
              <a:t>/e </a:t>
            </a:r>
            <a:r>
              <a:rPr lang="de-DE" altLang="de-DE" sz="1100" b="1" dirty="0" err="1">
                <a:solidFill>
                  <a:schemeClr val="tx1"/>
                </a:solidFill>
              </a:rPr>
              <a:t>sudtirolesi</a:t>
            </a:r>
            <a:endParaRPr lang="de-DE" altLang="de-DE" sz="1100" b="1" dirty="0">
              <a:solidFill>
                <a:schemeClr val="tx1"/>
              </a:solidFill>
            </a:endParaRPr>
          </a:p>
          <a:p>
            <a:pPr algn="ctr"/>
            <a:r>
              <a:rPr lang="de-DE" altLang="de-DE" sz="1100" b="1" dirty="0">
                <a:solidFill>
                  <a:schemeClr val="tx1"/>
                </a:solidFill>
              </a:rPr>
              <a:t>MUA </a:t>
            </a:r>
            <a:r>
              <a:rPr lang="de-DE" altLang="de-DE" sz="1100" b="1" dirty="0" err="1">
                <a:solidFill>
                  <a:schemeClr val="tx1"/>
                </a:solidFill>
              </a:rPr>
              <a:t>Movimento</a:t>
            </a:r>
            <a:r>
              <a:rPr lang="de-DE" altLang="de-DE" sz="1100" b="1" dirty="0">
                <a:solidFill>
                  <a:schemeClr val="tx1"/>
                </a:solidFill>
              </a:rPr>
              <a:t> </a:t>
            </a:r>
            <a:r>
              <a:rPr lang="de-DE" altLang="de-DE" sz="1100" b="1" dirty="0" err="1">
                <a:solidFill>
                  <a:schemeClr val="tx1"/>
                </a:solidFill>
              </a:rPr>
              <a:t>Universitario</a:t>
            </a:r>
            <a:r>
              <a:rPr lang="de-DE" altLang="de-DE" sz="1100" b="1" dirty="0">
                <a:solidFill>
                  <a:schemeClr val="tx1"/>
                </a:solidFill>
              </a:rPr>
              <a:t> </a:t>
            </a:r>
            <a:r>
              <a:rPr lang="de-DE" altLang="de-DE" sz="1100" b="1" dirty="0" err="1">
                <a:solidFill>
                  <a:schemeClr val="tx1"/>
                </a:solidFill>
              </a:rPr>
              <a:t>Altoatesino</a:t>
            </a:r>
            <a:endParaRPr lang="de-DE" altLang="de-DE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027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39552" y="476672"/>
            <a:ext cx="8277225" cy="536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5613" algn="l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de-DE" altLang="de-DE" sz="2600" b="1" u="sng" dirty="0">
                <a:solidFill>
                  <a:srgbClr val="990000"/>
                </a:solidFill>
                <a:latin typeface="Calibri" panose="020F0502020204030204" pitchFamily="34" charset="0"/>
              </a:rPr>
              <a:t>WAS finde ich an der Bildungsmesse?</a:t>
            </a:r>
          </a:p>
          <a:p>
            <a:pPr eaLnBrk="1">
              <a:buClrTx/>
              <a:buFontTx/>
              <a:buNone/>
            </a:pPr>
            <a:endParaRPr lang="de-DE" altLang="de-DE" sz="20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r>
              <a:rPr lang="de-DE" alt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3 Bildungssäulen</a:t>
            </a:r>
          </a:p>
          <a:p>
            <a:pPr marL="344487" indent="-342900" eaLnBrk="1">
              <a:buClrTx/>
              <a:buFont typeface="Arial" panose="020B0604020202020204" pitchFamily="34" charset="0"/>
              <a:buChar char="•"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Gymnasien - 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Licei</a:t>
            </a:r>
            <a:endParaRPr lang="de-DE" altLang="de-DE" sz="20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>
              <a:buClrTx/>
              <a:buFontTx/>
              <a:buChar char="•"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Fachoberschulen – 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Istituti</a:t>
            </a: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Tecnici</a:t>
            </a:r>
            <a:endParaRPr lang="de-DE" altLang="de-DE" sz="20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>
              <a:buClrTx/>
              <a:buFontTx/>
              <a:buChar char="•"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Berufsbildung  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Istruzione</a:t>
            </a: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e 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Formazione</a:t>
            </a: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Professionale: 	Lehrlingsausbildung 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Apprendistato</a:t>
            </a:r>
            <a:endParaRPr lang="de-DE" altLang="de-DE" sz="20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		Berufliche Weiterbildung und Meisterausbildung/ 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Formazione</a:t>
            </a: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	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continua</a:t>
            </a: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sul lavoro</a:t>
            </a:r>
          </a:p>
          <a:p>
            <a:endParaRPr lang="de-DE" altLang="de-DE" sz="20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>
              <a:buClrTx/>
              <a:buFontTx/>
              <a:buNone/>
            </a:pPr>
            <a:r>
              <a:rPr lang="de-DE" alt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Bereich Information, Beratung und Weiterbildung</a:t>
            </a:r>
          </a:p>
          <a:p>
            <a:pPr eaLnBrk="1">
              <a:buFont typeface="Arial" panose="020B0604020202020204" pitchFamily="34" charset="0"/>
              <a:buChar char="•"/>
              <a:defRPr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Ausbildungs- , Studien- und Berufsberatung</a:t>
            </a:r>
          </a:p>
          <a:p>
            <a:pPr eaLnBrk="1">
              <a:buFont typeface="Arial" panose="020B0604020202020204" pitchFamily="34" charset="0"/>
              <a:buChar char="•"/>
              <a:defRPr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Infopoint zur Messe</a:t>
            </a:r>
          </a:p>
          <a:p>
            <a:pPr eaLnBrk="1">
              <a:buFont typeface="Arial" panose="020B0604020202020204" pitchFamily="34" charset="0"/>
              <a:buChar char="•"/>
              <a:defRPr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Schulfürsorge/Schülerheime</a:t>
            </a:r>
          </a:p>
          <a:p>
            <a:pPr eaLnBrk="1">
              <a:buFont typeface="Arial" panose="020B0604020202020204" pitchFamily="34" charset="0"/>
              <a:buChar char="•"/>
              <a:defRPr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Weiterbildung</a:t>
            </a:r>
          </a:p>
          <a:p>
            <a:pPr eaLnBrk="1">
              <a:buFont typeface="Arial" panose="020B0604020202020204" pitchFamily="34" charset="0"/>
              <a:buChar char="•"/>
              <a:defRPr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Zwei- und </a:t>
            </a: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Dreisprachigkeitsprüfungen</a:t>
            </a: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/Sprachen</a:t>
            </a:r>
          </a:p>
          <a:p>
            <a:pPr eaLnBrk="1">
              <a:buFont typeface="Arial" panose="020B0604020202020204" pitchFamily="34" charset="0"/>
              <a:buChar char="•"/>
              <a:defRPr/>
            </a:pPr>
            <a:r>
              <a:rPr lang="de-DE" altLang="de-DE" sz="2000" b="1" dirty="0" err="1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Wifo</a:t>
            </a: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der Handelskammer</a:t>
            </a:r>
          </a:p>
          <a:p>
            <a:pPr eaLnBrk="1">
              <a:buFont typeface="Arial" panose="020B0604020202020204" pitchFamily="34" charset="0"/>
              <a:buChar char="•"/>
              <a:defRPr/>
            </a:pPr>
            <a:r>
              <a:rPr lang="de-DE" altLang="de-DE" sz="2000" b="1" dirty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Amt für Arbeitsservice</a:t>
            </a:r>
          </a:p>
          <a:p>
            <a:pPr eaLnBrk="1">
              <a:buClrTx/>
              <a:buFontTx/>
              <a:buChar char="•"/>
            </a:pPr>
            <a:endParaRPr lang="de-DE" altLang="de-DE" sz="20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>
              <a:buClrTx/>
              <a:buFontTx/>
              <a:buChar char="•"/>
            </a:pPr>
            <a:endParaRPr lang="de-DE" altLang="de-DE" sz="20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39752" y="21328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/>
            <a:r>
              <a:rPr lang="it-IT" altLang="de-DE" b="1" dirty="0">
                <a:solidFill>
                  <a:schemeClr val="tx1"/>
                </a:solidFill>
                <a:latin typeface="Calibri" panose="020F0502020204030204" pitchFamily="34" charset="0"/>
              </a:rPr>
              <a:t>Im </a:t>
            </a:r>
            <a:r>
              <a:rPr lang="it-IT" altLang="de-DE" b="1" dirty="0" err="1">
                <a:solidFill>
                  <a:schemeClr val="tx1"/>
                </a:solidFill>
                <a:latin typeface="Calibri" panose="020F0502020204030204" pitchFamily="34" charset="0"/>
              </a:rPr>
              <a:t>Rahmen</a:t>
            </a:r>
            <a:r>
              <a:rPr lang="it-IT" altLang="de-DE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b="1" dirty="0" err="1">
                <a:solidFill>
                  <a:schemeClr val="tx1"/>
                </a:solidFill>
                <a:latin typeface="Calibri" panose="020F0502020204030204" pitchFamily="34" charset="0"/>
              </a:rPr>
              <a:t>der</a:t>
            </a:r>
            <a:r>
              <a:rPr lang="it-IT" altLang="de-DE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altLang="de-DE" b="1" dirty="0" err="1">
                <a:solidFill>
                  <a:schemeClr val="tx1"/>
                </a:solidFill>
                <a:latin typeface="Calibri" panose="020F0502020204030204" pitchFamily="34" charset="0"/>
              </a:rPr>
              <a:t>Bildungsmesse</a:t>
            </a:r>
            <a:r>
              <a:rPr lang="it-IT" altLang="de-DE" b="1" dirty="0">
                <a:solidFill>
                  <a:schemeClr val="tx1"/>
                </a:solidFill>
                <a:latin typeface="Calibri" panose="020F0502020204030204" pitchFamily="34" charset="0"/>
              </a:rPr>
              <a:t> FUTURUM 2018 </a:t>
            </a:r>
            <a:r>
              <a:rPr lang="it-IT" altLang="de-DE" b="1" dirty="0" err="1">
                <a:solidFill>
                  <a:schemeClr val="tx1"/>
                </a:solidFill>
                <a:latin typeface="Calibri" panose="020F0502020204030204" pitchFamily="34" charset="0"/>
              </a:rPr>
              <a:t>findet</a:t>
            </a:r>
            <a:r>
              <a:rPr lang="it-IT" altLang="de-DE" b="1" dirty="0">
                <a:solidFill>
                  <a:schemeClr val="tx1"/>
                </a:solidFill>
                <a:latin typeface="Calibri" panose="020F0502020204030204" pitchFamily="34" charset="0"/>
              </a:rPr>
              <a:t> die </a:t>
            </a:r>
            <a:r>
              <a:rPr lang="it-IT" altLang="de-DE" b="1" dirty="0" err="1">
                <a:solidFill>
                  <a:srgbClr val="3366FF"/>
                </a:solidFill>
                <a:latin typeface="Calibri" panose="020F0502020204030204" pitchFamily="34" charset="0"/>
              </a:rPr>
              <a:t>Landesmeisterschaft</a:t>
            </a:r>
            <a:r>
              <a:rPr lang="it-IT" altLang="de-DE" b="1" dirty="0">
                <a:solidFill>
                  <a:srgbClr val="3366FF"/>
                </a:solidFill>
                <a:latin typeface="Calibri" panose="020F0502020204030204" pitchFamily="34" charset="0"/>
              </a:rPr>
              <a:t> </a:t>
            </a:r>
          </a:p>
          <a:p>
            <a:pPr eaLnBrk="1"/>
            <a:r>
              <a:rPr lang="de-DE" altLang="de-DE" b="1" dirty="0">
                <a:solidFill>
                  <a:srgbClr val="3366FF"/>
                </a:solidFill>
                <a:latin typeface="Calibri" panose="020F0502020204030204" pitchFamily="34" charset="0"/>
              </a:rPr>
              <a:t>„</a:t>
            </a:r>
            <a:r>
              <a:rPr lang="it-IT" altLang="de-DE" b="1" dirty="0" err="1">
                <a:solidFill>
                  <a:srgbClr val="3366FF"/>
                </a:solidFill>
                <a:latin typeface="Calibri" panose="020F0502020204030204" pitchFamily="34" charset="0"/>
              </a:rPr>
              <a:t>Berufe</a:t>
            </a:r>
            <a:r>
              <a:rPr lang="it-IT" altLang="de-DE" b="1" dirty="0">
                <a:solidFill>
                  <a:srgbClr val="3366FF"/>
                </a:solidFill>
                <a:latin typeface="Calibri" panose="020F0502020204030204" pitchFamily="34" charset="0"/>
              </a:rPr>
              <a:t> </a:t>
            </a:r>
            <a:r>
              <a:rPr lang="it-IT" altLang="de-DE" b="1" dirty="0" err="1">
                <a:solidFill>
                  <a:srgbClr val="3366FF"/>
                </a:solidFill>
                <a:latin typeface="Calibri" panose="020F0502020204030204" pitchFamily="34" charset="0"/>
              </a:rPr>
              <a:t>im</a:t>
            </a:r>
            <a:r>
              <a:rPr lang="it-IT" altLang="de-DE" b="1" dirty="0">
                <a:solidFill>
                  <a:srgbClr val="3366FF"/>
                </a:solidFill>
                <a:latin typeface="Calibri" panose="020F0502020204030204" pitchFamily="34" charset="0"/>
              </a:rPr>
              <a:t> </a:t>
            </a:r>
            <a:r>
              <a:rPr lang="it-IT" altLang="de-DE" b="1" dirty="0" err="1">
                <a:solidFill>
                  <a:srgbClr val="3366FF"/>
                </a:solidFill>
                <a:latin typeface="Calibri" panose="020F0502020204030204" pitchFamily="34" charset="0"/>
              </a:rPr>
              <a:t>Wettbewerb</a:t>
            </a:r>
            <a:r>
              <a:rPr lang="it-IT" altLang="de-DE" b="1" dirty="0">
                <a:solidFill>
                  <a:srgbClr val="3366FF"/>
                </a:solidFill>
                <a:latin typeface="Calibri" panose="020F0502020204030204" pitchFamily="34" charset="0"/>
              </a:rPr>
              <a:t> – World skills </a:t>
            </a:r>
            <a:r>
              <a:rPr lang="it-IT" altLang="de-DE" b="1" dirty="0" err="1">
                <a:solidFill>
                  <a:srgbClr val="3366FF"/>
                </a:solidFill>
                <a:latin typeface="Calibri" panose="020F0502020204030204" pitchFamily="34" charset="0"/>
              </a:rPr>
              <a:t>Italy</a:t>
            </a:r>
            <a:r>
              <a:rPr lang="it-IT" altLang="de-DE" b="1" dirty="0">
                <a:solidFill>
                  <a:srgbClr val="3366FF"/>
                </a:solidFill>
                <a:latin typeface="Calibri" panose="020F0502020204030204" pitchFamily="34" charset="0"/>
              </a:rPr>
              <a:t> 2018 " </a:t>
            </a:r>
            <a:r>
              <a:rPr lang="it-IT" altLang="de-DE" b="1" dirty="0" err="1">
                <a:solidFill>
                  <a:schemeClr val="tx1"/>
                </a:solidFill>
                <a:latin typeface="Calibri" panose="020F0502020204030204" pitchFamily="34" charset="0"/>
              </a:rPr>
              <a:t>statt</a:t>
            </a:r>
            <a:r>
              <a:rPr lang="it-IT" altLang="de-DE" b="1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5938234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Times New Roman"/>
        <a:ea typeface="Arial Unicode MS"/>
        <a:cs typeface="Arial"/>
      </a:majorFont>
      <a:minorFont>
        <a:latin typeface="Times New Roman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Times New Roman"/>
        <a:ea typeface="Arial Unicode MS"/>
        <a:cs typeface="Arial"/>
      </a:majorFont>
      <a:minorFont>
        <a:latin typeface="Times New Roman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965</Words>
  <Application>Microsoft Office PowerPoint</Application>
  <PresentationFormat>Bildschirmpräsentation (4:3)</PresentationFormat>
  <Paragraphs>238</Paragraphs>
  <Slides>16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Calibri</vt:lpstr>
      <vt:lpstr>Times New Roman</vt:lpstr>
      <vt:lpstr>Titel</vt:lpstr>
      <vt:lpstr>2_Standarddesign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               MINT im NOI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Seebacher, Alexa</dc:creator>
  <cp:lastModifiedBy>Seebacher, Alexa</cp:lastModifiedBy>
  <cp:revision>92</cp:revision>
  <cp:lastPrinted>1601-01-01T00:00:00Z</cp:lastPrinted>
  <dcterms:created xsi:type="dcterms:W3CDTF">2007-11-06T16:04:44Z</dcterms:created>
  <dcterms:modified xsi:type="dcterms:W3CDTF">2018-08-01T08:48:53Z</dcterms:modified>
</cp:coreProperties>
</file>